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25"/>
    <p:restoredTop sz="85200"/>
  </p:normalViewPr>
  <p:slideViewPr>
    <p:cSldViewPr snapToGrid="0" snapToObjects="1">
      <p:cViewPr>
        <p:scale>
          <a:sx n="130" d="100"/>
          <a:sy n="130" d="100"/>
        </p:scale>
        <p:origin x="144" y="14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10/21/24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Falcon_9_B1058"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Akeeal Mohammed	</a:t>
            </a:r>
          </a:p>
          <a:p>
            <a:r>
              <a:rPr lang="en-US" dirty="0">
                <a:solidFill>
                  <a:schemeClr val="bg2"/>
                </a:solidFill>
                <a:latin typeface="Abadi" panose="020B0604020104020204" pitchFamily="34" charset="0"/>
                <a:ea typeface="SF Pro" pitchFamily="2" charset="0"/>
                <a:cs typeface="SF Pro" pitchFamily="2" charset="0"/>
              </a:rPr>
              <a:t>14/10/2024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5"/>
            <a:ext cx="5182554" cy="4351338"/>
          </a:xfrm>
          <a:prstGeom prst="rect">
            <a:avLst/>
          </a:prstGeom>
        </p:spPr>
        <p:txBody>
          <a:bodyPr/>
          <a:lstStyle/>
          <a:p>
            <a:pPr algn="l"/>
            <a:r>
              <a:rPr lang="en-GB" sz="1400" b="0" i="0" dirty="0">
                <a:effectLst/>
                <a:latin typeface="ui-sans-serif"/>
              </a:rPr>
              <a:t>To prepare the data for </a:t>
            </a:r>
            <a:r>
              <a:rPr lang="en-GB" sz="1400" b="0" i="0" dirty="0" err="1">
                <a:effectLst/>
                <a:latin typeface="ui-sans-serif"/>
              </a:rPr>
              <a:t>modeling</a:t>
            </a:r>
            <a:r>
              <a:rPr lang="en-GB" sz="1400" b="0" i="0" dirty="0">
                <a:effectLst/>
                <a:latin typeface="ui-sans-serif"/>
              </a:rPr>
              <a:t>, we created a new target variable, 'class', to capture the success or failure of landing outcomes. This binary label was derived from the existing 'Outcome' column, which comprises two sub-components: 'Mission Outcome' and 'Landing Location'.</a:t>
            </a:r>
          </a:p>
          <a:p>
            <a:pPr algn="l"/>
            <a:r>
              <a:rPr lang="en-GB" sz="1400" b="0" i="0" dirty="0">
                <a:effectLst/>
                <a:latin typeface="ui-sans-serif"/>
              </a:rPr>
              <a:t>We assigned a value of 1 to the 'class' column when the 'Mission Outcome' was successful, and 0 otherwise. This mapping was based on the following rules:</a:t>
            </a:r>
          </a:p>
          <a:p>
            <a:pPr algn="l">
              <a:buFont typeface="Arial" panose="020B0604020202020204" pitchFamily="34" charset="0"/>
              <a:buChar char="•"/>
            </a:pPr>
            <a:r>
              <a:rPr lang="en-GB" sz="1400" b="0" i="0" dirty="0">
                <a:effectLst/>
                <a:latin typeface="ui-sans-serif"/>
              </a:rPr>
              <a:t>Successful landings (ASDS, RTLS, and Ocean) were assigned a value of 1</a:t>
            </a:r>
          </a:p>
          <a:p>
            <a:pPr algn="l">
              <a:buFont typeface="Arial" panose="020B0604020202020204" pitchFamily="34" charset="0"/>
              <a:buChar char="•"/>
            </a:pPr>
            <a:r>
              <a:rPr lang="en-GB" sz="1400" b="0" i="0" dirty="0">
                <a:effectLst/>
                <a:latin typeface="ui-sans-serif"/>
              </a:rPr>
              <a:t>Unsuccessful landings (None, False ASDS, None ASDS, False Ocean, and False RTLS) were assigned a value of 0</a:t>
            </a:r>
          </a:p>
          <a:p>
            <a:pPr algn="l"/>
            <a:r>
              <a:rPr lang="en-GB" sz="1400" b="0" i="0" dirty="0">
                <a:effectLst/>
                <a:latin typeface="ui-sans-serif"/>
              </a:rPr>
              <a:t>This transformation enabled us to create a clear and concise target variable for our machine learning models to predict.</a:t>
            </a:r>
          </a:p>
          <a:p>
            <a:endParaRPr lang="en-US" sz="1400" dirty="0"/>
          </a:p>
          <a:p>
            <a:pPr marL="0" indent="0">
              <a:buNone/>
            </a:pPr>
            <a:r>
              <a:rPr lang="en-US" sz="1400" u="sng" dirty="0" err="1"/>
              <a:t>Github</a:t>
            </a:r>
            <a:r>
              <a:rPr lang="en-US" sz="1400" u="sng" dirty="0"/>
              <a:t> URL:</a:t>
            </a:r>
          </a:p>
          <a:p>
            <a:pPr marL="0" indent="0">
              <a:buNone/>
            </a:pPr>
            <a:r>
              <a:rPr lang="en-US" sz="1400" dirty="0"/>
              <a:t>https://</a:t>
            </a:r>
            <a:r>
              <a:rPr lang="en-US" sz="1400" dirty="0" err="1"/>
              <a:t>github.com</a:t>
            </a:r>
            <a:r>
              <a:rPr lang="en-US" sz="1400" dirty="0"/>
              <a:t>/Akeeal/Applied-Data-Science-Capstone/blob/main/labs-jupyter-spacex-Data%20wrangling-v2.ipynb</a:t>
            </a:r>
          </a:p>
          <a:p>
            <a:endParaRPr lang="en-US" sz="1400" dirty="0"/>
          </a:p>
          <a:p>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a:extLst>
              <a:ext uri="{FF2B5EF4-FFF2-40B4-BE49-F238E27FC236}">
                <a16:creationId xmlns:a16="http://schemas.microsoft.com/office/drawing/2014/main" id="{1D0DFF3B-73B2-DCCA-5A79-353D5AAD1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130" y="2137289"/>
            <a:ext cx="6194611" cy="311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90" cy="4493725"/>
          </a:xfrm>
          <a:prstGeom prst="rect">
            <a:avLst/>
          </a:prstGeom>
        </p:spPr>
        <p:txBody>
          <a:bodyPr lIns="91440" tIns="45720" rIns="91440" bIns="45720" anchor="t"/>
          <a:lstStyle/>
          <a:p>
            <a:pPr marL="0" indent="0" algn="l">
              <a:buNone/>
            </a:pPr>
            <a:r>
              <a:rPr lang="en-GB" sz="1600" b="0" i="0" dirty="0">
                <a:effectLst/>
                <a:latin typeface="ui-sans-serif"/>
              </a:rPr>
              <a:t>To gain a deeper understanding of the data, we conducted an exploratory data analysis (EDA) on a subset of key variables, including Flight Number, Payload Mass, Launch Site, Orbit, Class, and Year.</a:t>
            </a:r>
          </a:p>
          <a:p>
            <a:pPr marL="0" indent="0" algn="l">
              <a:buNone/>
            </a:pPr>
            <a:r>
              <a:rPr lang="en-GB" sz="1600" b="0" i="0" dirty="0">
                <a:effectLst/>
                <a:latin typeface="ui-sans-serif"/>
              </a:rPr>
              <a:t>Our EDA involved creating a range of visualizations to examine the relationships between these variables, including:</a:t>
            </a:r>
          </a:p>
          <a:p>
            <a:pPr algn="l">
              <a:buFont typeface="Arial" panose="020B0604020202020204" pitchFamily="34" charset="0"/>
              <a:buChar char="•"/>
            </a:pPr>
            <a:r>
              <a:rPr lang="en-GB" sz="1600" b="0" i="0" dirty="0">
                <a:effectLst/>
                <a:latin typeface="ui-sans-serif"/>
              </a:rPr>
              <a:t>Correlation plots to investigate the relationship between Flight Number and Payload Mass, as well as Launch Site and Orbit</a:t>
            </a:r>
          </a:p>
          <a:p>
            <a:pPr algn="l">
              <a:buFont typeface="Arial" panose="020B0604020202020204" pitchFamily="34" charset="0"/>
              <a:buChar char="•"/>
            </a:pPr>
            <a:r>
              <a:rPr lang="en-GB" sz="1600" b="0" i="0" dirty="0">
                <a:effectLst/>
                <a:latin typeface="ui-sans-serif"/>
              </a:rPr>
              <a:t>Success rate analysis to determine how Orbit impacts the likelihood of a successful landing</a:t>
            </a:r>
          </a:p>
          <a:p>
            <a:pPr algn="l">
              <a:buFont typeface="Arial" panose="020B0604020202020204" pitchFamily="34" charset="0"/>
              <a:buChar char="•"/>
            </a:pPr>
            <a:r>
              <a:rPr lang="en-GB" sz="1600" b="0" i="0" dirty="0">
                <a:effectLst/>
                <a:latin typeface="ui-sans-serif"/>
              </a:rPr>
              <a:t>Temporal analysis to identify any trends in success rates over time</a:t>
            </a:r>
          </a:p>
          <a:p>
            <a:pPr algn="l">
              <a:buFont typeface="Arial" panose="020B0604020202020204" pitchFamily="34" charset="0"/>
              <a:buChar char="•"/>
            </a:pPr>
            <a:r>
              <a:rPr lang="en-GB" sz="1600" b="0" i="0" dirty="0">
                <a:effectLst/>
                <a:latin typeface="ui-sans-serif"/>
              </a:rPr>
              <a:t>Comparative plots to examine the relationship between Payload Mass and Orbit, as well as Flight Number and Orbit</a:t>
            </a:r>
          </a:p>
          <a:p>
            <a:pPr algn="l"/>
            <a:r>
              <a:rPr lang="en-GB" sz="1600" b="0" i="0" dirty="0">
                <a:effectLst/>
                <a:latin typeface="ui-sans-serif"/>
              </a:rPr>
              <a:t>By using a combination of scatter plots, line charts, and bar plots, we aimed to identify potential correlations and patterns in the data that could inform the development of a machine learning model.</a:t>
            </a:r>
          </a:p>
          <a:p>
            <a:pPr marL="0" indent="0">
              <a:buNone/>
            </a:pPr>
            <a:br>
              <a:rPr lang="en-GB" sz="1600" dirty="0"/>
            </a:br>
            <a:r>
              <a:rPr lang="en-US" sz="1600" u="sng" dirty="0" err="1"/>
              <a:t>Github</a:t>
            </a:r>
            <a:r>
              <a:rPr lang="en-US" sz="1600" u="sng" dirty="0"/>
              <a:t> URL:</a:t>
            </a:r>
          </a:p>
          <a:p>
            <a:pPr marL="0" indent="0">
              <a:lnSpc>
                <a:spcPct val="100000"/>
              </a:lnSpc>
              <a:spcBef>
                <a:spcPts val="1400"/>
              </a:spcBef>
              <a:buNone/>
            </a:pPr>
            <a:r>
              <a:rPr lang="en-US" sz="1600" dirty="0">
                <a:solidFill>
                  <a:schemeClr val="accent3">
                    <a:lumMod val="25000"/>
                  </a:schemeClr>
                </a:solidFill>
                <a:latin typeface="Abadi"/>
              </a:rPr>
              <a:t>https://</a:t>
            </a:r>
            <a:r>
              <a:rPr lang="en-US" sz="1600" dirty="0" err="1">
                <a:solidFill>
                  <a:schemeClr val="accent3">
                    <a:lumMod val="25000"/>
                  </a:schemeClr>
                </a:solidFill>
                <a:latin typeface="Abadi"/>
              </a:rPr>
              <a:t>github.com</a:t>
            </a:r>
            <a:r>
              <a:rPr lang="en-US" sz="1600" dirty="0">
                <a:solidFill>
                  <a:schemeClr val="accent3">
                    <a:lumMod val="25000"/>
                  </a:schemeClr>
                </a:solidFill>
                <a:latin typeface="Abadi"/>
              </a:rPr>
              <a:t>/Akeeal/Applied-Data-Science-Capstone/blob/main/jupyter-labs-eda-dataviz-v2.ipynb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gn="l">
              <a:buNone/>
            </a:pPr>
            <a:r>
              <a:rPr lang="en-GB" sz="1600" b="0" i="0" dirty="0">
                <a:effectLst/>
                <a:latin typeface="ui-sans-serif"/>
              </a:rPr>
              <a:t>The dataset was successfully imported into an IBM DB2 Database. Utilizing the SQL Python integration, a series of queries were executed to gain a deeper understanding of the dataset's structure and content.</a:t>
            </a:r>
          </a:p>
          <a:p>
            <a:pPr marL="0" indent="0" algn="l">
              <a:buNone/>
            </a:pPr>
            <a:r>
              <a:rPr lang="en-GB" sz="1600" b="0" i="0" dirty="0">
                <a:effectLst/>
                <a:latin typeface="ui-sans-serif"/>
              </a:rPr>
              <a:t>These queries focused on extracting insights into key aspects of the data, including:</a:t>
            </a:r>
          </a:p>
          <a:p>
            <a:pPr algn="l">
              <a:buFont typeface="Arial" panose="020B0604020202020204" pitchFamily="34" charset="0"/>
              <a:buChar char="•"/>
            </a:pPr>
            <a:r>
              <a:rPr lang="en-GB" sz="1600" b="0" i="0" dirty="0">
                <a:effectLst/>
                <a:latin typeface="ui-sans-serif"/>
              </a:rPr>
              <a:t>Launch site names and their corresponding characteristics</a:t>
            </a:r>
          </a:p>
          <a:p>
            <a:pPr algn="l">
              <a:buFont typeface="Arial" panose="020B0604020202020204" pitchFamily="34" charset="0"/>
              <a:buChar char="•"/>
            </a:pPr>
            <a:r>
              <a:rPr lang="en-GB" sz="1600" b="0" i="0" dirty="0">
                <a:effectLst/>
                <a:latin typeface="ui-sans-serif"/>
              </a:rPr>
              <a:t>Mission outcomes, including successes and failures</a:t>
            </a:r>
          </a:p>
          <a:p>
            <a:pPr algn="l">
              <a:buFont typeface="Arial" panose="020B0604020202020204" pitchFamily="34" charset="0"/>
              <a:buChar char="•"/>
            </a:pPr>
            <a:r>
              <a:rPr lang="en-GB" sz="1600" b="0" i="0" dirty="0">
                <a:effectLst/>
                <a:latin typeface="ui-sans-serif"/>
              </a:rPr>
              <a:t>Payload sizes and types of customers</a:t>
            </a:r>
          </a:p>
          <a:p>
            <a:pPr algn="l">
              <a:buFont typeface="Arial" panose="020B0604020202020204" pitchFamily="34" charset="0"/>
              <a:buChar char="•"/>
            </a:pPr>
            <a:r>
              <a:rPr lang="en-GB" sz="1600" b="0" i="0" dirty="0">
                <a:effectLst/>
                <a:latin typeface="ui-sans-serif"/>
              </a:rPr>
              <a:t>Booster versions and their associated characteristics</a:t>
            </a:r>
          </a:p>
          <a:p>
            <a:pPr algn="l">
              <a:buFont typeface="Arial" panose="020B0604020202020204" pitchFamily="34" charset="0"/>
              <a:buChar char="•"/>
            </a:pPr>
            <a:r>
              <a:rPr lang="en-GB" sz="1600" b="0" i="0" dirty="0">
                <a:effectLst/>
                <a:latin typeface="ui-sans-serif"/>
              </a:rPr>
              <a:t>Landing outcomes, including successful and unsuccessful landings</a:t>
            </a:r>
            <a:br>
              <a:rPr lang="en-GB" sz="1600" dirty="0"/>
            </a:br>
            <a:endParaRPr lang="en-US" sz="1600" dirty="0"/>
          </a:p>
          <a:p>
            <a:pPr marL="0" indent="0">
              <a:buNone/>
            </a:pPr>
            <a:r>
              <a:rPr lang="en-US" sz="1600" u="sng" dirty="0" err="1"/>
              <a:t>Github</a:t>
            </a:r>
            <a:r>
              <a:rPr lang="en-US" sz="1600" u="sng" dirty="0"/>
              <a:t> URL:</a:t>
            </a:r>
          </a:p>
          <a:p>
            <a:pPr marL="0" indent="0">
              <a:buNone/>
            </a:pPr>
            <a:r>
              <a:rPr lang="en-US" sz="1600" dirty="0"/>
              <a:t>https://</a:t>
            </a:r>
            <a:r>
              <a:rPr lang="en-US" sz="1600" dirty="0" err="1"/>
              <a:t>github.com</a:t>
            </a:r>
            <a:r>
              <a:rPr lang="en-US" sz="1600" dirty="0"/>
              <a:t>/Akeeal/Applied-Data-Science-Capstone/blob/main/</a:t>
            </a:r>
            <a:r>
              <a:rPr lang="en-US" sz="1600" dirty="0" err="1"/>
              <a:t>jupyter</a:t>
            </a:r>
            <a:r>
              <a:rPr lang="en-US" sz="1600" dirty="0"/>
              <a:t>-labs-</a:t>
            </a:r>
            <a:r>
              <a:rPr lang="en-US" sz="1600" dirty="0" err="1"/>
              <a:t>eda</a:t>
            </a:r>
            <a:r>
              <a:rPr lang="en-US" sz="1600" dirty="0"/>
              <a:t>-</a:t>
            </a:r>
            <a:r>
              <a:rPr lang="en-US" sz="1600" dirty="0" err="1"/>
              <a:t>sql-coursera_sqllite.ipynb</a:t>
            </a: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lgn="l">
              <a:buNone/>
            </a:pPr>
            <a:r>
              <a:rPr lang="en-GB" sz="1600" b="0" i="0" dirty="0">
                <a:effectLst/>
                <a:latin typeface="ui-sans-serif"/>
              </a:rPr>
              <a:t>Utilizing Folium maps, we visualized the geographical distribution of launch sites, highlighting both successful and unsuccessful landings. This approach enabled us to gain insights into the spatial relationships between launch sites and their proximity to key locations such as railways, highways, and cities.</a:t>
            </a:r>
          </a:p>
          <a:p>
            <a:pPr marL="0" indent="0" algn="l">
              <a:buNone/>
            </a:pPr>
            <a:endParaRPr lang="en-GB" sz="1600" b="0" i="0" dirty="0">
              <a:effectLst/>
              <a:latin typeface="ui-sans-serif"/>
            </a:endParaRPr>
          </a:p>
          <a:p>
            <a:pPr marL="0" indent="0" algn="l">
              <a:buNone/>
            </a:pPr>
            <a:endParaRPr lang="en-GB" sz="1600" b="0" i="0" dirty="0">
              <a:effectLst/>
              <a:latin typeface="ui-sans-serif"/>
            </a:endParaRPr>
          </a:p>
          <a:p>
            <a:pPr marL="0" indent="0" algn="l">
              <a:buNone/>
            </a:pPr>
            <a:r>
              <a:rPr lang="en-GB" sz="1600" b="0" i="0" dirty="0">
                <a:effectLst/>
                <a:latin typeface="ui-sans-serif"/>
              </a:rPr>
              <a:t>By examining the geographical distribution of launch sites, we can better understand why certain locations are more or less conducive to successful landings. This allows us to identify potential factors influencing launch site selection, such as proximity to railways, highways, and cities.</a:t>
            </a:r>
          </a:p>
          <a:p>
            <a:pPr marL="0" indent="0" algn="l">
              <a:buNone/>
            </a:pPr>
            <a:endParaRPr lang="en-GB" sz="1600" dirty="0">
              <a:latin typeface="ui-sans-serif"/>
            </a:endParaRPr>
          </a:p>
          <a:p>
            <a:pPr marL="0" indent="0" algn="l">
              <a:buNone/>
            </a:pPr>
            <a:endParaRPr lang="en-GB" sz="1600" b="0" i="0" dirty="0">
              <a:effectLst/>
              <a:latin typeface="ui-sans-serif"/>
            </a:endParaRPr>
          </a:p>
          <a:p>
            <a:pPr marL="0" indent="0" algn="l">
              <a:buNone/>
            </a:pPr>
            <a:endParaRPr lang="en-GB" sz="1600" dirty="0">
              <a:latin typeface="ui-sans-serif"/>
            </a:endParaRPr>
          </a:p>
          <a:p>
            <a:pPr marL="0" indent="0" algn="l">
              <a:buNone/>
            </a:pPr>
            <a:endParaRPr lang="en-GB" sz="1600" b="0" i="0" dirty="0">
              <a:effectLst/>
              <a:latin typeface="ui-sans-serif"/>
            </a:endParaRPr>
          </a:p>
          <a:p>
            <a:pPr marL="0" indent="0">
              <a:lnSpc>
                <a:spcPct val="100000"/>
              </a:lnSpc>
              <a:spcBef>
                <a:spcPts val="1400"/>
              </a:spcBef>
              <a:buNone/>
            </a:pPr>
            <a:r>
              <a:rPr lang="en-US" sz="1600" u="sng" dirty="0" err="1"/>
              <a:t>Github</a:t>
            </a:r>
            <a:r>
              <a:rPr lang="en-US" sz="1600" u="sng" dirty="0"/>
              <a:t> URL: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https://</a:t>
            </a:r>
            <a:r>
              <a:rPr lang="en-US" sz="1600" dirty="0" err="1">
                <a:solidFill>
                  <a:schemeClr val="accent3">
                    <a:lumMod val="25000"/>
                  </a:schemeClr>
                </a:solidFill>
                <a:latin typeface="Abadi" panose="020B0604020104020204" pitchFamily="34" charset="0"/>
              </a:rPr>
              <a:t>github.com</a:t>
            </a:r>
            <a:r>
              <a:rPr lang="en-US" sz="1600" dirty="0">
                <a:solidFill>
                  <a:schemeClr val="accent3">
                    <a:lumMod val="25000"/>
                  </a:schemeClr>
                </a:solidFill>
                <a:latin typeface="Abadi" panose="020B0604020104020204" pitchFamily="34" charset="0"/>
              </a:rPr>
              <a:t>/Akeeal/Applied-Data-Science-Capstone/blob/main/Interactive%20Visual%20Analytics%20with%20Folium.ipynb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l">
              <a:buNone/>
            </a:pPr>
            <a:r>
              <a:rPr lang="en-GB" sz="1600" b="0" i="0" dirty="0">
                <a:effectLst/>
                <a:latin typeface="ui-sans-serif"/>
              </a:rPr>
              <a:t>Our data visualization dashboard features a combination of interactive charts, including a pie chart and a scatter plot.</a:t>
            </a:r>
          </a:p>
          <a:p>
            <a:pPr marL="0" indent="0" algn="l">
              <a:buNone/>
            </a:pPr>
            <a:r>
              <a:rPr lang="en-GB" sz="1600" b="0" i="0" dirty="0">
                <a:effectLst/>
                <a:latin typeface="ui-sans-serif"/>
              </a:rPr>
              <a:t>The pie chart allows users to select specific launch sites and view their corresponding success rates, providing insights into the distribution of successful landings across all launch sites.</a:t>
            </a:r>
          </a:p>
          <a:p>
            <a:pPr marL="0" indent="0" algn="l">
              <a:buNone/>
            </a:pPr>
            <a:r>
              <a:rPr lang="en-GB" sz="1600" b="0" i="0" dirty="0">
                <a:effectLst/>
                <a:latin typeface="ui-sans-serif"/>
              </a:rPr>
              <a:t>The scatter plot offers an interactive visualization, enabling users to explore the relationship between launch site success rates, payload mass, and booster version. The plot can be filtered by launch site or individual site, with a slider allowing users to adjust the payload mass range from 0 to 10,000 kg.</a:t>
            </a:r>
            <a:br>
              <a:rPr lang="en-GB" sz="1600" dirty="0"/>
            </a:b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u="sng" dirty="0" err="1"/>
              <a:t>Github</a:t>
            </a:r>
            <a:r>
              <a:rPr lang="en-US" sz="1600" u="sng" dirty="0"/>
              <a:t> URL:</a:t>
            </a:r>
          </a:p>
          <a:p>
            <a:pPr marL="0" indent="0">
              <a:buNone/>
            </a:pPr>
            <a:r>
              <a:rPr lang="en-US" sz="1600" dirty="0"/>
              <a:t>https://</a:t>
            </a:r>
            <a:r>
              <a:rPr lang="en-US" sz="1600" dirty="0" err="1"/>
              <a:t>github.com</a:t>
            </a:r>
            <a:r>
              <a:rPr lang="en-US" sz="1600" dirty="0"/>
              <a:t>/Akeeal/Applied-Data-Science-Capstone/blob/main/Interactive%20Visual%20Analytics%20and%20Dashboard.ipynb</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0326" y="5483810"/>
            <a:ext cx="9978201" cy="943401"/>
          </a:xfrm>
          <a:prstGeom prst="rect">
            <a:avLst/>
          </a:prstGeom>
        </p:spPr>
        <p:txBody>
          <a:bodyPr>
            <a:normAutofit/>
          </a:bodyPr>
          <a:lstStyle/>
          <a:p>
            <a:pPr marL="0" indent="0">
              <a:buNone/>
            </a:pPr>
            <a:r>
              <a:rPr lang="en-US" sz="1600" u="sng" dirty="0" err="1"/>
              <a:t>Github</a:t>
            </a:r>
            <a:r>
              <a:rPr lang="en-US" sz="1600" u="sng" dirty="0"/>
              <a:t> URL:</a:t>
            </a:r>
            <a:endParaRPr lang="en-US" sz="1600" dirty="0"/>
          </a:p>
          <a:p>
            <a:pPr marL="0" indent="0">
              <a:buNone/>
            </a:pPr>
            <a:r>
              <a:rPr lang="en-US" sz="1600" dirty="0"/>
              <a:t>https://</a:t>
            </a:r>
            <a:r>
              <a:rPr lang="en-US" sz="1600" dirty="0" err="1"/>
              <a:t>github.com</a:t>
            </a:r>
            <a:r>
              <a:rPr lang="en-US" sz="1600" dirty="0"/>
              <a:t>/Akeeal/Applied-Data-Science-Capstone/blob/main/SpaceX-Machine-Learning-Prediction-Part-5-v1.ipynb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a:extLst>
              <a:ext uri="{FF2B5EF4-FFF2-40B4-BE49-F238E27FC236}">
                <a16:creationId xmlns:a16="http://schemas.microsoft.com/office/drawing/2014/main" id="{F666AA0D-9457-D579-9CB2-3B12724B727C}"/>
              </a:ext>
            </a:extLst>
          </p:cNvPr>
          <p:cNvPicPr>
            <a:picLocks noChangeAspect="1"/>
          </p:cNvPicPr>
          <p:nvPr/>
        </p:nvPicPr>
        <p:blipFill>
          <a:blip r:embed="rId3"/>
          <a:stretch>
            <a:fillRect/>
          </a:stretch>
        </p:blipFill>
        <p:spPr>
          <a:xfrm>
            <a:off x="770011" y="1409745"/>
            <a:ext cx="4630150" cy="3752018"/>
          </a:xfrm>
          <a:prstGeom prst="rect">
            <a:avLst/>
          </a:prstGeom>
        </p:spPr>
      </p:pic>
      <p:pic>
        <p:nvPicPr>
          <p:cNvPr id="9" name="Picture 8">
            <a:extLst>
              <a:ext uri="{FF2B5EF4-FFF2-40B4-BE49-F238E27FC236}">
                <a16:creationId xmlns:a16="http://schemas.microsoft.com/office/drawing/2014/main" id="{77046FB6-9556-F238-A3F9-CD9E5FD8FF03}"/>
              </a:ext>
            </a:extLst>
          </p:cNvPr>
          <p:cNvPicPr>
            <a:picLocks noChangeAspect="1"/>
          </p:cNvPicPr>
          <p:nvPr/>
        </p:nvPicPr>
        <p:blipFill>
          <a:blip r:embed="rId4"/>
          <a:stretch>
            <a:fillRect/>
          </a:stretch>
        </p:blipFill>
        <p:spPr>
          <a:xfrm>
            <a:off x="5630779" y="2568885"/>
            <a:ext cx="5149516" cy="197550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7492" y="4300694"/>
            <a:ext cx="10420638" cy="1527349"/>
          </a:xfrm>
          <a:prstGeom prst="rect">
            <a:avLst/>
          </a:prstGeom>
        </p:spPr>
        <p:txBody>
          <a:bodyPr>
            <a:normAutofit/>
          </a:bodyPr>
          <a:lstStyle/>
          <a:p>
            <a:pPr marL="0" indent="0">
              <a:lnSpc>
                <a:spcPct val="100000"/>
              </a:lnSpc>
              <a:spcBef>
                <a:spcPts val="1400"/>
              </a:spcBef>
              <a:buNone/>
            </a:pPr>
            <a:r>
              <a:rPr lang="en-CA" sz="1600" dirty="0">
                <a:solidFill>
                  <a:schemeClr val="accent3">
                    <a:lumMod val="25000"/>
                  </a:schemeClr>
                </a:solidFill>
                <a:latin typeface="Abadi" panose="020B0604020104020204" pitchFamily="34" charset="0"/>
              </a:rPr>
              <a:t>Scatter plot of Flight Number vs. Launch Site</a:t>
            </a:r>
            <a:endParaRPr lang="en-US" sz="1600" dirty="0">
              <a:solidFill>
                <a:schemeClr val="accent3">
                  <a:lumMod val="25000"/>
                </a:schemeClr>
              </a:solidFill>
              <a:latin typeface="Abadi" panose="020B0604020104020204" pitchFamily="34" charset="0"/>
            </a:endParaRPr>
          </a:p>
          <a:p>
            <a:pPr marL="0" indent="0" algn="l">
              <a:buNone/>
            </a:pPr>
            <a:r>
              <a:rPr lang="en-GB" sz="1600" dirty="0">
                <a:latin typeface="ui-sans-serif"/>
              </a:rPr>
              <a:t>O</a:t>
            </a:r>
            <a:r>
              <a:rPr lang="en-GB" sz="1600" b="0" i="0" dirty="0">
                <a:effectLst/>
                <a:latin typeface="ui-sans-serif"/>
              </a:rPr>
              <a:t>n examining the scatter plot of Flight Number vs. Launch Site, we observe that the launch sites are not evenly distributed across the range of flight numbers. Some launch sites, such as KSC LC-39A, have a higher frequency of launches across a wider range of flight numbers, while others, such as VAFB SLC-4E, have fewer launches and are concentrated within a narrower range of flight numbers.</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3BF16DCC-26C1-E27C-A1D6-06C65AD71949}"/>
              </a:ext>
            </a:extLst>
          </p:cNvPr>
          <p:cNvPicPr>
            <a:picLocks noChangeAspect="1"/>
          </p:cNvPicPr>
          <p:nvPr/>
        </p:nvPicPr>
        <p:blipFill>
          <a:blip r:embed="rId3"/>
          <a:stretch>
            <a:fillRect/>
          </a:stretch>
        </p:blipFill>
        <p:spPr>
          <a:xfrm>
            <a:off x="415831" y="1632525"/>
            <a:ext cx="11360338" cy="222604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51683"/>
            <a:ext cx="10920673" cy="1429661"/>
          </a:xfrm>
          <a:prstGeom prst="rect">
            <a:avLst/>
          </a:prstGeom>
        </p:spPr>
        <p:txBody>
          <a:bodyPr>
            <a:noAutofit/>
          </a:bodyPr>
          <a:lstStyle/>
          <a:p>
            <a:pPr marL="0" indent="0">
              <a:buNone/>
            </a:pPr>
            <a:br>
              <a:rPr lang="en-GB" sz="1600" dirty="0"/>
            </a:br>
            <a:endParaRPr lang="en-US" sz="16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2A9B3E1-DE48-9C05-0DE5-BC373509E003}"/>
              </a:ext>
            </a:extLst>
          </p:cNvPr>
          <p:cNvPicPr>
            <a:picLocks noChangeAspect="1"/>
          </p:cNvPicPr>
          <p:nvPr/>
        </p:nvPicPr>
        <p:blipFill>
          <a:blip r:embed="rId3"/>
          <a:stretch>
            <a:fillRect/>
          </a:stretch>
        </p:blipFill>
        <p:spPr>
          <a:xfrm>
            <a:off x="1061413" y="1424864"/>
            <a:ext cx="9408969" cy="1843674"/>
          </a:xfrm>
          <a:prstGeom prst="rect">
            <a:avLst/>
          </a:prstGeom>
        </p:spPr>
      </p:pic>
      <p:sp>
        <p:nvSpPr>
          <p:cNvPr id="7" name="TextBox 6">
            <a:extLst>
              <a:ext uri="{FF2B5EF4-FFF2-40B4-BE49-F238E27FC236}">
                <a16:creationId xmlns:a16="http://schemas.microsoft.com/office/drawing/2014/main" id="{39CA9A3F-E2B3-4F0C-3569-7905358F2E2C}"/>
              </a:ext>
            </a:extLst>
          </p:cNvPr>
          <p:cNvSpPr txBox="1"/>
          <p:nvPr/>
        </p:nvSpPr>
        <p:spPr>
          <a:xfrm>
            <a:off x="501316" y="3364070"/>
            <a:ext cx="10920673" cy="2677656"/>
          </a:xfrm>
          <a:prstGeom prst="rect">
            <a:avLst/>
          </a:prstGeom>
          <a:noFill/>
        </p:spPr>
        <p:txBody>
          <a:bodyPr wrap="square" rtlCol="0">
            <a:spAutoFit/>
          </a:bodyPr>
          <a:lstStyle/>
          <a:p>
            <a:pPr algn="l"/>
            <a:r>
              <a:rPr lang="en-GB" sz="1200" dirty="0">
                <a:latin typeface="ui-sans-serif"/>
              </a:rPr>
              <a:t>E</a:t>
            </a:r>
            <a:r>
              <a:rPr lang="en-GB" sz="1200" b="0" i="0" dirty="0">
                <a:effectLst/>
                <a:latin typeface="ui-sans-serif"/>
              </a:rPr>
              <a:t>xamining the scatter plot of Payload vs. Launch Site, we observe several patterns. Firstly, we notice that the launch sites have varying payload capacities, with some sites like KSC LC-39A and CCAFS SLC-40 handling relatively heavier payloads compared to others like VAFB SLC-4E.</a:t>
            </a:r>
          </a:p>
          <a:p>
            <a:pPr algn="l"/>
            <a:endParaRPr lang="en-GB" sz="1200" b="0" i="0" dirty="0">
              <a:effectLst/>
              <a:latin typeface="ui-sans-serif"/>
            </a:endParaRPr>
          </a:p>
          <a:p>
            <a:pPr algn="l"/>
            <a:r>
              <a:rPr lang="en-GB" sz="1200" b="0" i="0" dirty="0">
                <a:effectLst/>
                <a:latin typeface="ui-sans-serif"/>
              </a:rPr>
              <a:t>We also observe that the successful landings are more densely clustered within a certain range of payload masses for each launch site. For instance, KSC LC-39A has a higher success rate for payloads within the range of 4000-6000 kg, while CCAFS SLC-40 has a higher success rate for payloads within the range of 2000-4000 kg.</a:t>
            </a:r>
          </a:p>
          <a:p>
            <a:pPr algn="l"/>
            <a:endParaRPr lang="en-GB" sz="1200" b="0" i="0" dirty="0">
              <a:effectLst/>
              <a:latin typeface="ui-sans-serif"/>
            </a:endParaRPr>
          </a:p>
          <a:p>
            <a:pPr algn="l"/>
            <a:r>
              <a:rPr lang="en-GB" sz="1200" b="0" i="0" dirty="0">
                <a:effectLst/>
                <a:latin typeface="ui-sans-serif"/>
              </a:rPr>
              <a:t>Furthermore, we notice that some launch sites, such as VAFB SLC-4E, have a lower success rate for heavier payloads (above 10000 kg), indicating that these sites may have limitations in handling larger payloads.</a:t>
            </a:r>
          </a:p>
          <a:p>
            <a:pPr algn="l"/>
            <a:endParaRPr lang="en-GB" sz="1200" b="0" i="0" dirty="0">
              <a:effectLst/>
              <a:latin typeface="ui-sans-serif"/>
            </a:endParaRPr>
          </a:p>
          <a:p>
            <a:pPr algn="l"/>
            <a:r>
              <a:rPr lang="en-GB" sz="1200" b="0" i="0" dirty="0">
                <a:effectLst/>
                <a:latin typeface="ui-sans-serif"/>
              </a:rPr>
              <a:t>Additionally, we observe that the unsuccessful landings are more scattered across the payload range for each launch site, indicating that the factors contributing to unsuccessful landings may be more complex and influenced by multiple factors.</a:t>
            </a:r>
          </a:p>
          <a:p>
            <a:pPr algn="l"/>
            <a:endParaRPr lang="en-GB" sz="1200" b="0" i="0" dirty="0">
              <a:effectLst/>
              <a:latin typeface="ui-sans-serif"/>
            </a:endParaRPr>
          </a:p>
          <a:p>
            <a:pPr algn="l"/>
            <a:r>
              <a:rPr lang="en-GB" sz="1200" b="0" i="0" dirty="0">
                <a:effectLst/>
                <a:latin typeface="ui-sans-serif"/>
              </a:rPr>
              <a:t>Overall, the scatter plot of Payload vs. Launch Site provides valuable insights into the relationship between payload capacity and launch site success rates, which can inform future launch planning and optimization efforts.</a:t>
            </a:r>
            <a:endParaRPr lang="en-US" sz="1200"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- 3</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852" y="1497204"/>
            <a:ext cx="5270769" cy="4401178"/>
          </a:xfrm>
          <a:prstGeom prst="rect">
            <a:avLst/>
          </a:prstGeom>
        </p:spPr>
        <p:txBody>
          <a:bodyPr>
            <a:normAutofit fontScale="85000" lnSpcReduction="1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Bar </a:t>
            </a:r>
            <a:r>
              <a:rPr lang="en-US" sz="2200" dirty="0">
                <a:solidFill>
                  <a:schemeClr val="accent3">
                    <a:lumMod val="25000"/>
                  </a:schemeClr>
                </a:solidFill>
                <a:latin typeface="Abadi" panose="020B0604020104020204" pitchFamily="34" charset="0"/>
              </a:rPr>
              <a:t>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l">
              <a:buNone/>
            </a:pPr>
            <a:r>
              <a:rPr lang="en-GB" sz="1900" b="0" i="0" dirty="0">
                <a:effectLst/>
                <a:latin typeface="ui-sans-serif"/>
              </a:rPr>
              <a:t>An examination of the success rates for different orbit types reveals some notable trends. Specifically, the ES-L1, GEO, and HEO orbits have achieved perfect success rates, albeit with limited sample sizes. In contrast, the SSO orbit has demonstrated a 100% success rate across a slightly larger number of attempts.</a:t>
            </a:r>
          </a:p>
          <a:p>
            <a:pPr marL="0" indent="0" algn="l">
              <a:buNone/>
            </a:pPr>
            <a:endParaRPr lang="en-GB" sz="1900" b="0" i="0" dirty="0">
              <a:effectLst/>
              <a:latin typeface="ui-sans-serif"/>
            </a:endParaRPr>
          </a:p>
          <a:p>
            <a:pPr marL="0" indent="0" algn="l">
              <a:buNone/>
            </a:pPr>
            <a:r>
              <a:rPr lang="en-GB" sz="1900" b="0" i="0" dirty="0">
                <a:effectLst/>
                <a:latin typeface="ui-sans-serif"/>
              </a:rPr>
              <a:t>The VLEO orbit has shown a respectable success rate, with a relatively high number of attempts. On the other hand, the SO orbit has struggled, with a 0% success rate.</a:t>
            </a:r>
          </a:p>
          <a:p>
            <a:pPr marL="0" indent="0" algn="l">
              <a:buNone/>
            </a:pPr>
            <a:endParaRPr lang="en-GB" sz="1900" b="0" i="0" dirty="0">
              <a:effectLst/>
              <a:latin typeface="ui-sans-serif"/>
            </a:endParaRPr>
          </a:p>
          <a:p>
            <a:pPr marL="0" indent="0" algn="l">
              <a:buNone/>
            </a:pPr>
            <a:r>
              <a:rPr lang="en-GB" sz="1900" b="0" i="0" dirty="0">
                <a:effectLst/>
                <a:latin typeface="ui-sans-serif"/>
              </a:rPr>
              <a:t>Notably, the GTO orbit has yielded a success rate of approximately 50%, which is a more moderate outcome. This orbit type has also had the largest sample size, suggesting that it may be a more frequently used orbit.</a:t>
            </a:r>
            <a:endParaRPr lang="en-US" sz="19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3BE26CC4-7B39-6FE9-2A9F-5754D6C4E6F8}"/>
              </a:ext>
            </a:extLst>
          </p:cNvPr>
          <p:cNvPicPr>
            <a:picLocks noChangeAspect="1"/>
          </p:cNvPicPr>
          <p:nvPr/>
        </p:nvPicPr>
        <p:blipFill>
          <a:blip r:embed="rId3"/>
          <a:stretch>
            <a:fillRect/>
          </a:stretch>
        </p:blipFill>
        <p:spPr>
          <a:xfrm>
            <a:off x="5863622" y="1771065"/>
            <a:ext cx="5248130" cy="425450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09291"/>
            <a:ext cx="10011870" cy="2417919"/>
          </a:xfrm>
          <a:prstGeom prst="rect">
            <a:avLst/>
          </a:prstGeom>
        </p:spPr>
        <p:txBody>
          <a:bodyPr>
            <a:noAutofit/>
          </a:bodyPr>
          <a:lstStyle/>
          <a:p>
            <a:pPr marL="0" indent="0">
              <a:lnSpc>
                <a:spcPct val="100000"/>
              </a:lnSpc>
              <a:spcBef>
                <a:spcPts val="1400"/>
              </a:spcBef>
              <a:buNone/>
            </a:pPr>
            <a:r>
              <a:rPr lang="en-CA" sz="1600" dirty="0">
                <a:latin typeface="Abadi" panose="020B0604020104020204" pitchFamily="34" charset="0"/>
              </a:rPr>
              <a:t>S</a:t>
            </a:r>
            <a:r>
              <a:rPr lang="en-US" sz="1600" dirty="0" err="1">
                <a:latin typeface="Abadi" panose="020B0604020104020204" pitchFamily="34" charset="0"/>
              </a:rPr>
              <a:t>catter</a:t>
            </a:r>
            <a:r>
              <a:rPr lang="en-US" sz="1600" dirty="0">
                <a:latin typeface="Abadi" panose="020B0604020104020204" pitchFamily="34" charset="0"/>
              </a:rPr>
              <a:t> point of Flight number vs. Orbit type</a:t>
            </a:r>
          </a:p>
          <a:p>
            <a:pPr algn="l"/>
            <a:endParaRPr lang="en-GB" sz="1600" b="0" i="0" dirty="0">
              <a:effectLst/>
              <a:latin typeface="ui-sans-serif"/>
            </a:endParaRPr>
          </a:p>
          <a:p>
            <a:pPr marL="0" indent="0" algn="l">
              <a:buNone/>
            </a:pPr>
            <a:r>
              <a:rPr lang="en-GB" sz="1600" b="0" i="0" dirty="0">
                <a:effectLst/>
                <a:latin typeface="ui-sans-serif"/>
              </a:rPr>
              <a:t>The color-coded plot reveals a shift in SpaceX's launch orbit preferences over time, with successful launches (orange) and unsuccessful launches (blue) displaying distinct patterns. Notably, the company's performance appears to be correlated with its orbit selection.</a:t>
            </a:r>
          </a:p>
          <a:p>
            <a:pPr marL="0" indent="0" algn="l">
              <a:buNone/>
            </a:pPr>
            <a:r>
              <a:rPr lang="en-GB" sz="1600" b="0" i="0" dirty="0">
                <a:effectLst/>
                <a:latin typeface="ui-sans-serif"/>
              </a:rPr>
              <a:t>Initially, SpaceX focused on LEO orbits, achieving moderate success. However, more recent launches have seen a return to VLEO orbits, where the company has demonstrated improved performance. This suggests that SpaceX may be more effective in lower orbits or Sun-synchronous orbits.</a:t>
            </a:r>
            <a:br>
              <a:rPr lang="en-GB" sz="1600" dirty="0"/>
            </a:br>
            <a:endParaRPr lang="en-US" sz="1600" dirty="0">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63E28FB3-9BDA-6068-3A37-6864AE4A9589}"/>
              </a:ext>
            </a:extLst>
          </p:cNvPr>
          <p:cNvPicPr>
            <a:picLocks noChangeAspect="1"/>
          </p:cNvPicPr>
          <p:nvPr/>
        </p:nvPicPr>
        <p:blipFill>
          <a:blip r:embed="rId3"/>
          <a:stretch>
            <a:fillRect/>
          </a:stretch>
        </p:blipFill>
        <p:spPr>
          <a:xfrm>
            <a:off x="541774" y="1436741"/>
            <a:ext cx="11329310" cy="22235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59050"/>
            <a:ext cx="10687961" cy="1155875"/>
          </a:xfrm>
          <a:prstGeom prst="rect">
            <a:avLst/>
          </a:prstGeom>
        </p:spPr>
        <p:txBody>
          <a:bodyPr>
            <a:normAutofit/>
          </a:bodyPr>
          <a:lstStyle/>
          <a:p>
            <a:pPr marL="0" indent="0">
              <a:lnSpc>
                <a:spcPct val="100000"/>
              </a:lnSpc>
              <a:spcBef>
                <a:spcPts val="1400"/>
              </a:spcBef>
              <a:buNone/>
            </a:pPr>
            <a:r>
              <a:rPr lang="en-CA" sz="1600" dirty="0">
                <a:latin typeface="Abadi" panose="020B0604020104020204" pitchFamily="34" charset="0"/>
              </a:rPr>
              <a:t>S</a:t>
            </a:r>
            <a:r>
              <a:rPr lang="en-US" sz="1600" dirty="0" err="1">
                <a:latin typeface="Abadi" panose="020B0604020104020204" pitchFamily="34" charset="0"/>
              </a:rPr>
              <a:t>catter</a:t>
            </a:r>
            <a:r>
              <a:rPr lang="en-US" sz="1600" dirty="0">
                <a:latin typeface="Abadi" panose="020B0604020104020204" pitchFamily="34" charset="0"/>
              </a:rPr>
              <a:t> point of payload vs. orbit type</a:t>
            </a:r>
          </a:p>
          <a:p>
            <a:pPr marL="0" indent="0" algn="l">
              <a:buNone/>
            </a:pPr>
            <a:r>
              <a:rPr lang="en-GB" sz="1600" b="0" i="0" dirty="0">
                <a:effectLst/>
                <a:latin typeface="ui-sans-serif"/>
              </a:rPr>
              <a:t>The plot suggests a relationship between payload mass and orbit type. Specifically, LEO and SSO orbits tend to have lower payload masses, while VLEO orbits, which have a high success rate, are associated with higher payload masses.</a:t>
            </a:r>
            <a:br>
              <a:rPr lang="en-GB" sz="1600" dirty="0"/>
            </a:br>
            <a:endParaRPr lang="en-US" sz="1600" dirty="0">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1570060C-469C-8038-2852-7E0D54270675}"/>
              </a:ext>
            </a:extLst>
          </p:cNvPr>
          <p:cNvPicPr>
            <a:picLocks noChangeAspect="1"/>
          </p:cNvPicPr>
          <p:nvPr/>
        </p:nvPicPr>
        <p:blipFill>
          <a:blip r:embed="rId3"/>
          <a:stretch>
            <a:fillRect/>
          </a:stretch>
        </p:blipFill>
        <p:spPr>
          <a:xfrm>
            <a:off x="163259" y="1585745"/>
            <a:ext cx="11294712" cy="221671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55127"/>
            <a:ext cx="10795071" cy="1226218"/>
          </a:xfrm>
          <a:prstGeom prst="rect">
            <a:avLst/>
          </a:prstGeom>
        </p:spPr>
        <p:txBody>
          <a:bodyPr>
            <a:normAutofit fontScale="70000" lnSpcReduction="2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Line </a:t>
            </a:r>
            <a:r>
              <a:rPr lang="en-US" sz="2200" dirty="0">
                <a:solidFill>
                  <a:schemeClr val="accent3">
                    <a:lumMod val="25000"/>
                  </a:schemeClr>
                </a:solidFill>
                <a:latin typeface="Abadi" panose="020B0604020104020204" pitchFamily="34" charset="0"/>
              </a:rPr>
              <a:t>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since 2013 kept increasing till 2017 (stable in 2014) and after 2015 it started increasing, In recent years the success been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170D0CE1-8AFE-2DC5-F29D-92D9E94F5286}"/>
              </a:ext>
            </a:extLst>
          </p:cNvPr>
          <p:cNvPicPr>
            <a:picLocks noChangeAspect="1"/>
          </p:cNvPicPr>
          <p:nvPr/>
        </p:nvPicPr>
        <p:blipFill>
          <a:blip r:embed="rId3"/>
          <a:stretch>
            <a:fillRect/>
          </a:stretch>
        </p:blipFill>
        <p:spPr>
          <a:xfrm>
            <a:off x="3856257" y="1335836"/>
            <a:ext cx="3958534" cy="30387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829085"/>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r>
              <a:rPr lang="en-GB" sz="1600" b="0" i="0" dirty="0">
                <a:effectLst/>
                <a:latin typeface="ui-sans-serif"/>
              </a:rPr>
              <a:t>These are the names of the unique launch sites in the dataset.</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82145CC9-9F2E-EFFF-C36A-475F74661E6A}"/>
              </a:ext>
            </a:extLst>
          </p:cNvPr>
          <p:cNvPicPr>
            <a:picLocks noChangeAspect="1"/>
          </p:cNvPicPr>
          <p:nvPr/>
        </p:nvPicPr>
        <p:blipFill>
          <a:blip r:embed="rId3"/>
          <a:stretch>
            <a:fillRect/>
          </a:stretch>
        </p:blipFill>
        <p:spPr>
          <a:xfrm>
            <a:off x="770011" y="2655720"/>
            <a:ext cx="6876139" cy="377149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660287" cy="386633"/>
          </a:xfrm>
          <a:prstGeom prst="rect">
            <a:avLst/>
          </a:prstGeom>
        </p:spPr>
        <p:txBody>
          <a:bodyPr>
            <a:normAutofit/>
          </a:bodyPr>
          <a:lstStyle/>
          <a:p>
            <a:pPr marL="0" indent="0" algn="l">
              <a:buNone/>
            </a:pPr>
            <a:r>
              <a:rPr lang="en-GB" sz="1600" b="0" i="0" dirty="0">
                <a:effectLst/>
                <a:latin typeface="ui-sans-serif"/>
              </a:rPr>
              <a:t>These are the first 5 records where the launch site starts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72F7BBFC-6337-1F15-C325-9BE7D8602DE0}"/>
              </a:ext>
            </a:extLst>
          </p:cNvPr>
          <p:cNvPicPr>
            <a:picLocks noChangeAspect="1"/>
          </p:cNvPicPr>
          <p:nvPr/>
        </p:nvPicPr>
        <p:blipFill>
          <a:blip r:embed="rId3"/>
          <a:stretch>
            <a:fillRect/>
          </a:stretch>
        </p:blipFill>
        <p:spPr>
          <a:xfrm>
            <a:off x="857237" y="2295418"/>
            <a:ext cx="9229135" cy="40239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6407D214-7E84-EAD8-FBF1-3453582E7DCE}"/>
              </a:ext>
            </a:extLst>
          </p:cNvPr>
          <p:cNvPicPr>
            <a:picLocks noChangeAspect="1"/>
          </p:cNvPicPr>
          <p:nvPr/>
        </p:nvPicPr>
        <p:blipFill>
          <a:blip r:embed="rId3"/>
          <a:stretch>
            <a:fillRect/>
          </a:stretch>
        </p:blipFill>
        <p:spPr>
          <a:xfrm>
            <a:off x="495299" y="1663700"/>
            <a:ext cx="10880359" cy="342941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E0CD74A-968A-3772-460A-323307BE9BC8}"/>
              </a:ext>
            </a:extLst>
          </p:cNvPr>
          <p:cNvPicPr>
            <a:picLocks noChangeAspect="1"/>
          </p:cNvPicPr>
          <p:nvPr/>
        </p:nvPicPr>
        <p:blipFill>
          <a:blip r:embed="rId3"/>
          <a:stretch>
            <a:fillRect/>
          </a:stretch>
        </p:blipFill>
        <p:spPr>
          <a:xfrm>
            <a:off x="393290" y="2577085"/>
            <a:ext cx="10776868" cy="337966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F5EABD5-34D0-C8F6-79CD-60C5681BB10D}"/>
              </a:ext>
            </a:extLst>
          </p:cNvPr>
          <p:cNvPicPr>
            <a:picLocks noChangeAspect="1"/>
          </p:cNvPicPr>
          <p:nvPr/>
        </p:nvPicPr>
        <p:blipFill>
          <a:blip r:embed="rId3"/>
          <a:stretch>
            <a:fillRect/>
          </a:stretch>
        </p:blipFill>
        <p:spPr>
          <a:xfrm>
            <a:off x="770010" y="2469933"/>
            <a:ext cx="8853260" cy="370703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CD228DC-1AE6-3125-87CC-FC4330B4FD38}"/>
              </a:ext>
            </a:extLst>
          </p:cNvPr>
          <p:cNvPicPr>
            <a:picLocks noChangeAspect="1"/>
          </p:cNvPicPr>
          <p:nvPr/>
        </p:nvPicPr>
        <p:blipFill>
          <a:blip r:embed="rId3"/>
          <a:stretch>
            <a:fillRect/>
          </a:stretch>
        </p:blipFill>
        <p:spPr>
          <a:xfrm>
            <a:off x="866271" y="2817786"/>
            <a:ext cx="9649328" cy="379932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2DB83994-29E0-89E7-1025-9966628E1291}"/>
              </a:ext>
            </a:extLst>
          </p:cNvPr>
          <p:cNvSpPr txBox="1"/>
          <p:nvPr/>
        </p:nvSpPr>
        <p:spPr>
          <a:xfrm>
            <a:off x="243841" y="1432559"/>
            <a:ext cx="11704320" cy="3785652"/>
          </a:xfrm>
          <a:prstGeom prst="rect">
            <a:avLst/>
          </a:prstGeom>
          <a:noFill/>
        </p:spPr>
        <p:txBody>
          <a:bodyPr wrap="square" rtlCol="0">
            <a:spAutoFit/>
          </a:bodyPr>
          <a:lstStyle/>
          <a:p>
            <a:r>
              <a:rPr lang="en-US" sz="2000" dirty="0"/>
              <a:t>I sourced data from publicly available SpaceX API and Wikipedia resources. To prepare the data for analysis, I created a 'class' column to categorize successful landings. I then utilized SQL queries, data visualization techniques, and interactive maps to explore the dataset. This allowed me to identify relevant features and transform categorical variables into binary formats using one-hot encoding. After standardizing the data, I employed </a:t>
            </a:r>
            <a:r>
              <a:rPr lang="en-US" sz="2000" dirty="0" err="1"/>
              <a:t>GridSearchCV</a:t>
            </a:r>
            <a:r>
              <a:rPr lang="en-US" sz="2000" dirty="0"/>
              <a:t> to optimize hyperparameters for various machine learning models. The accuracy scores of each model were visualized to facilitate comparison.</a:t>
            </a:r>
          </a:p>
          <a:p>
            <a:endParaRPr lang="en-US" sz="2000" dirty="0"/>
          </a:p>
          <a:p>
            <a:r>
              <a:rPr lang="en-US" sz="2000" dirty="0"/>
              <a:t>My analysis yielded four distinct machine learning models: Logistic Regression, Support Vector Machine, Decision Tree Classifier, and K-Nearest Neighbors. Notably, all models achieved similar performance, with an accuracy rate of approximately 83.33%. However, it is evident that additional data is necessary to refine model selection and enhance accuracy."</a:t>
            </a:r>
          </a:p>
          <a:p>
            <a:endParaRPr lang="en-US" sz="20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4854470-61F3-F454-90CF-6FA571F9CDE1}"/>
              </a:ext>
            </a:extLst>
          </p:cNvPr>
          <p:cNvPicPr>
            <a:picLocks noChangeAspect="1"/>
          </p:cNvPicPr>
          <p:nvPr/>
        </p:nvPicPr>
        <p:blipFill>
          <a:blip r:embed="rId3"/>
          <a:stretch>
            <a:fillRect/>
          </a:stretch>
        </p:blipFill>
        <p:spPr>
          <a:xfrm>
            <a:off x="524048" y="2481095"/>
            <a:ext cx="10237511" cy="35444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496D137-2309-EAEC-25AB-04A310571055}"/>
              </a:ext>
            </a:extLst>
          </p:cNvPr>
          <p:cNvPicPr>
            <a:picLocks noChangeAspect="1"/>
          </p:cNvPicPr>
          <p:nvPr/>
        </p:nvPicPr>
        <p:blipFill>
          <a:blip r:embed="rId3"/>
          <a:stretch>
            <a:fillRect/>
          </a:stretch>
        </p:blipFill>
        <p:spPr>
          <a:xfrm>
            <a:off x="1461636" y="2376948"/>
            <a:ext cx="7102261" cy="43250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76252F4-1280-850D-682C-7AB0A9674EFB}"/>
              </a:ext>
            </a:extLst>
          </p:cNvPr>
          <p:cNvPicPr>
            <a:picLocks noChangeAspect="1"/>
          </p:cNvPicPr>
          <p:nvPr/>
        </p:nvPicPr>
        <p:blipFill>
          <a:blip r:embed="rId3"/>
          <a:stretch>
            <a:fillRect/>
          </a:stretch>
        </p:blipFill>
        <p:spPr>
          <a:xfrm>
            <a:off x="626796" y="2882606"/>
            <a:ext cx="10938408" cy="227932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27D3B61-7DFC-927E-80F1-922B5DFD55EA}"/>
              </a:ext>
            </a:extLst>
          </p:cNvPr>
          <p:cNvPicPr>
            <a:picLocks noChangeAspect="1"/>
          </p:cNvPicPr>
          <p:nvPr/>
        </p:nvPicPr>
        <p:blipFill>
          <a:blip r:embed="rId3"/>
          <a:stretch>
            <a:fillRect/>
          </a:stretch>
        </p:blipFill>
        <p:spPr>
          <a:xfrm>
            <a:off x="323552" y="2928832"/>
            <a:ext cx="10638503" cy="324813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Explore the generated folium map and make a proper screenshot to include all launch sites’ location markers on a global map</a:t>
            </a:r>
            <a:endParaRPr lang="en-US" sz="1800" dirty="0">
              <a:solidFill>
                <a:schemeClr val="accent3">
                  <a:lumMod val="25000"/>
                </a:schemeClr>
              </a:solidFill>
            </a:endParaRPr>
          </a:p>
          <a:p>
            <a:pPr marL="0" marR="5080" indent="0">
              <a:lnSpc>
                <a:spcPts val="2290"/>
              </a:lnSpc>
              <a:spcBef>
                <a:spcPts val="270"/>
              </a:spcBef>
              <a:buNone/>
            </a:pPr>
            <a:endParaRPr lang="en-GB" sz="1800" spc="-5" dirty="0">
              <a:solidFill>
                <a:srgbClr val="404040"/>
              </a:solidFill>
              <a:latin typeface="Carlito"/>
              <a:cs typeface="Carlito"/>
            </a:endParaRPr>
          </a:p>
          <a:p>
            <a:pPr marL="0" marR="5080" indent="0">
              <a:lnSpc>
                <a:spcPts val="2290"/>
              </a:lnSpc>
              <a:spcBef>
                <a:spcPts val="270"/>
              </a:spcBef>
              <a:buNone/>
            </a:pPr>
            <a:r>
              <a:rPr lang="en-GB" sz="1800" spc="-5" dirty="0">
                <a:solidFill>
                  <a:srgbClr val="404040"/>
                </a:solidFill>
                <a:latin typeface="Carlito"/>
                <a:cs typeface="Carlito"/>
              </a:rPr>
              <a:t>The left </a:t>
            </a:r>
            <a:r>
              <a:rPr lang="en-GB" sz="1800" dirty="0">
                <a:solidFill>
                  <a:srgbClr val="404040"/>
                </a:solidFill>
                <a:latin typeface="Carlito"/>
                <a:cs typeface="Carlito"/>
              </a:rPr>
              <a:t>map </a:t>
            </a:r>
            <a:r>
              <a:rPr lang="en-GB" sz="1800" spc="-15" dirty="0">
                <a:solidFill>
                  <a:srgbClr val="404040"/>
                </a:solidFill>
                <a:latin typeface="Carlito"/>
                <a:cs typeface="Carlito"/>
              </a:rPr>
              <a:t>shows </a:t>
            </a:r>
            <a:r>
              <a:rPr lang="en-GB" sz="1800" dirty="0">
                <a:solidFill>
                  <a:srgbClr val="404040"/>
                </a:solidFill>
                <a:latin typeface="Carlito"/>
                <a:cs typeface="Carlito"/>
              </a:rPr>
              <a:t>the launch </a:t>
            </a:r>
            <a:r>
              <a:rPr lang="en-GB" sz="1800" spc="-20" dirty="0">
                <a:solidFill>
                  <a:srgbClr val="404040"/>
                </a:solidFill>
                <a:latin typeface="Carlito"/>
                <a:cs typeface="Carlito"/>
              </a:rPr>
              <a:t>sites</a:t>
            </a:r>
            <a:r>
              <a:rPr lang="en-GB" sz="1800" dirty="0">
                <a:solidFill>
                  <a:srgbClr val="404040"/>
                </a:solidFill>
                <a:latin typeface="Carlito"/>
                <a:cs typeface="Carlito"/>
              </a:rPr>
              <a:t>. </a:t>
            </a:r>
            <a:r>
              <a:rPr lang="en-GB" sz="1800" spc="-15" dirty="0">
                <a:solidFill>
                  <a:srgbClr val="404040"/>
                </a:solidFill>
                <a:latin typeface="Carlito"/>
                <a:cs typeface="Carlito"/>
              </a:rPr>
              <a:t>T</a:t>
            </a:r>
            <a:r>
              <a:rPr lang="en-GB" sz="1800" dirty="0">
                <a:solidFill>
                  <a:srgbClr val="404040"/>
                </a:solidFill>
                <a:latin typeface="Carlito"/>
                <a:cs typeface="Carlito"/>
              </a:rPr>
              <a:t>he </a:t>
            </a:r>
            <a:r>
              <a:rPr lang="en-GB" sz="1800" spc="-20" dirty="0">
                <a:solidFill>
                  <a:srgbClr val="404040"/>
                </a:solidFill>
                <a:latin typeface="Carlito"/>
                <a:cs typeface="Carlito"/>
              </a:rPr>
              <a:t>two </a:t>
            </a:r>
            <a:r>
              <a:rPr lang="en-GB" sz="1800" spc="-5" dirty="0">
                <a:solidFill>
                  <a:srgbClr val="404040"/>
                </a:solidFill>
                <a:latin typeface="Carlito"/>
                <a:cs typeface="Carlito"/>
              </a:rPr>
              <a:t>Florida </a:t>
            </a:r>
            <a:r>
              <a:rPr lang="en-GB" sz="1800" dirty="0">
                <a:solidFill>
                  <a:srgbClr val="404040"/>
                </a:solidFill>
                <a:latin typeface="Carlito"/>
                <a:cs typeface="Carlito"/>
              </a:rPr>
              <a:t>launch </a:t>
            </a:r>
            <a:r>
              <a:rPr lang="en-GB" sz="1800" spc="-20" dirty="0">
                <a:solidFill>
                  <a:srgbClr val="404040"/>
                </a:solidFill>
                <a:latin typeface="Carlito"/>
                <a:cs typeface="Carlito"/>
              </a:rPr>
              <a:t>sites </a:t>
            </a:r>
            <a:r>
              <a:rPr lang="en-GB" sz="1800" spc="-5" dirty="0">
                <a:solidFill>
                  <a:srgbClr val="404040"/>
                </a:solidFill>
                <a:latin typeface="Carlito"/>
                <a:cs typeface="Carlito"/>
              </a:rPr>
              <a:t>since they </a:t>
            </a:r>
            <a:r>
              <a:rPr lang="en-GB" sz="1800" spc="-20" dirty="0">
                <a:solidFill>
                  <a:srgbClr val="404040"/>
                </a:solidFill>
                <a:latin typeface="Carlito"/>
                <a:cs typeface="Carlito"/>
              </a:rPr>
              <a:t>are </a:t>
            </a:r>
            <a:r>
              <a:rPr lang="en-GB" sz="1800" spc="-15" dirty="0">
                <a:solidFill>
                  <a:srgbClr val="404040"/>
                </a:solidFill>
                <a:latin typeface="Carlito"/>
                <a:cs typeface="Carlito"/>
              </a:rPr>
              <a:t>very </a:t>
            </a:r>
            <a:r>
              <a:rPr lang="en-GB" sz="1800" dirty="0">
                <a:solidFill>
                  <a:srgbClr val="404040"/>
                </a:solidFill>
                <a:latin typeface="Carlito"/>
                <a:cs typeface="Carlito"/>
              </a:rPr>
              <a:t>close </a:t>
            </a:r>
            <a:r>
              <a:rPr lang="en-GB" sz="1800" spc="-20" dirty="0">
                <a:solidFill>
                  <a:srgbClr val="404040"/>
                </a:solidFill>
                <a:latin typeface="Carlito"/>
                <a:cs typeface="Carlito"/>
              </a:rPr>
              <a:t>to </a:t>
            </a:r>
            <a:r>
              <a:rPr lang="en-GB" sz="1800" dirty="0">
                <a:solidFill>
                  <a:srgbClr val="404040"/>
                </a:solidFill>
                <a:latin typeface="Carlito"/>
                <a:cs typeface="Carlito"/>
              </a:rPr>
              <a:t>each </a:t>
            </a:r>
            <a:r>
              <a:rPr lang="en-GB" sz="1800" spc="-65" dirty="0">
                <a:solidFill>
                  <a:srgbClr val="404040"/>
                </a:solidFill>
                <a:latin typeface="Carlito"/>
                <a:cs typeface="Carlito"/>
              </a:rPr>
              <a:t>other </a:t>
            </a:r>
            <a:r>
              <a:rPr lang="en-GB" sz="1800" spc="-5" dirty="0">
                <a:solidFill>
                  <a:srgbClr val="404040"/>
                </a:solidFill>
                <a:latin typeface="Carlito"/>
                <a:cs typeface="Carlito"/>
              </a:rPr>
              <a:t>on the right </a:t>
            </a:r>
            <a:r>
              <a:rPr lang="en-GB" sz="1800" dirty="0">
                <a:solidFill>
                  <a:srgbClr val="404040"/>
                </a:solidFill>
                <a:latin typeface="Carlito"/>
                <a:cs typeface="Carlito"/>
              </a:rPr>
              <a:t>map </a:t>
            </a:r>
            <a:r>
              <a:rPr lang="en-GB" sz="1800" spc="-15" dirty="0">
                <a:solidFill>
                  <a:srgbClr val="404040"/>
                </a:solidFill>
                <a:latin typeface="Carlito"/>
                <a:cs typeface="Carlito"/>
              </a:rPr>
              <a:t>shows.</a:t>
            </a:r>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 Locations</a:t>
            </a:r>
          </a:p>
        </p:txBody>
      </p:sp>
      <p:pic>
        <p:nvPicPr>
          <p:cNvPr id="6" name="Picture 5">
            <a:extLst>
              <a:ext uri="{FF2B5EF4-FFF2-40B4-BE49-F238E27FC236}">
                <a16:creationId xmlns:a16="http://schemas.microsoft.com/office/drawing/2014/main" id="{56F146DA-62C2-2A6F-2713-27B1D5D7BC44}"/>
              </a:ext>
            </a:extLst>
          </p:cNvPr>
          <p:cNvPicPr>
            <a:picLocks noChangeAspect="1"/>
          </p:cNvPicPr>
          <p:nvPr/>
        </p:nvPicPr>
        <p:blipFill>
          <a:blip r:embed="rId3"/>
          <a:stretch>
            <a:fillRect/>
          </a:stretch>
        </p:blipFill>
        <p:spPr>
          <a:xfrm>
            <a:off x="316156" y="3931994"/>
            <a:ext cx="6591004" cy="2613932"/>
          </a:xfrm>
          <a:prstGeom prst="rect">
            <a:avLst/>
          </a:prstGeom>
        </p:spPr>
      </p:pic>
      <p:pic>
        <p:nvPicPr>
          <p:cNvPr id="8" name="Picture 7">
            <a:extLst>
              <a:ext uri="{FF2B5EF4-FFF2-40B4-BE49-F238E27FC236}">
                <a16:creationId xmlns:a16="http://schemas.microsoft.com/office/drawing/2014/main" id="{992009FA-0EB8-6B53-BB1F-B1A55A946D15}"/>
              </a:ext>
            </a:extLst>
          </p:cNvPr>
          <p:cNvPicPr>
            <a:picLocks noChangeAspect="1"/>
          </p:cNvPicPr>
          <p:nvPr/>
        </p:nvPicPr>
        <p:blipFill>
          <a:blip r:embed="rId4"/>
          <a:stretch>
            <a:fillRect/>
          </a:stretch>
        </p:blipFill>
        <p:spPr>
          <a:xfrm>
            <a:off x="7361014" y="3931994"/>
            <a:ext cx="3532507" cy="26139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04540" y="1272596"/>
            <a:ext cx="6923116" cy="5354345"/>
          </a:xfrm>
          <a:prstGeom prst="rect">
            <a:avLst/>
          </a:prstGeom>
        </p:spPr>
        <p:txBody>
          <a:bodyPr lIns="91440" tIns="45720" rIns="91440" bIns="45720" anchor="t">
            <a:noAutofit/>
          </a:bodyPr>
          <a:lstStyle/>
          <a:p>
            <a:pPr marL="0" indent="0">
              <a:lnSpc>
                <a:spcPct val="100000"/>
              </a:lnSpc>
              <a:spcBef>
                <a:spcPts val="1400"/>
              </a:spcBef>
              <a:buNone/>
            </a:pPr>
            <a:r>
              <a:rPr lang="en-US" sz="1600" dirty="0">
                <a:latin typeface="Abadi"/>
                <a:ea typeface="+mn-lt"/>
                <a:cs typeface="+mn-lt"/>
              </a:rPr>
              <a:t>Explore the folium</a:t>
            </a:r>
            <a:r>
              <a:rPr lang="en-US" sz="1600" dirty="0">
                <a:latin typeface="Abadi"/>
              </a:rPr>
              <a:t> map and make a proper screenshot to show the color-labeled launch outcomes on the map</a:t>
            </a:r>
          </a:p>
          <a:p>
            <a:pPr marL="0" indent="0" algn="l">
              <a:buNone/>
            </a:pPr>
            <a:r>
              <a:rPr lang="en-GB" sz="1600" b="0" i="0" dirty="0">
                <a:effectLst/>
                <a:latin typeface="ui-sans-serif"/>
              </a:rPr>
              <a:t>The markers are colour-coded, with green indicating successful launches and red indicating failed launches. The map also features a cluster of markers at each launch site, allowing users to visualize the density of launches at each location. Some important elements and findings on the map include:</a:t>
            </a:r>
          </a:p>
          <a:p>
            <a:pPr algn="l">
              <a:buFont typeface="+mj-lt"/>
              <a:buAutoNum type="arabicPeriod"/>
            </a:pPr>
            <a:r>
              <a:rPr lang="en-GB" sz="1600" b="1" i="0" dirty="0">
                <a:effectLst/>
                <a:latin typeface="ui-sans-serif"/>
              </a:rPr>
              <a:t>Launch site distribution</a:t>
            </a:r>
            <a:r>
              <a:rPr lang="en-GB" sz="1600" b="0" i="0" dirty="0">
                <a:effectLst/>
                <a:latin typeface="ui-sans-serif"/>
              </a:rPr>
              <a:t>: The map shows that launch sites are concentrated in certain regions, with a higher density of sites near the equator.</a:t>
            </a:r>
          </a:p>
          <a:p>
            <a:pPr algn="l">
              <a:buFont typeface="+mj-lt"/>
              <a:buAutoNum type="arabicPeriod"/>
            </a:pPr>
            <a:r>
              <a:rPr lang="en-GB" sz="1600" b="1" i="0" dirty="0">
                <a:effectLst/>
                <a:latin typeface="ui-sans-serif"/>
              </a:rPr>
              <a:t>Success rates</a:t>
            </a:r>
            <a:r>
              <a:rPr lang="en-GB" sz="1600" b="0" i="0" dirty="0">
                <a:effectLst/>
                <a:latin typeface="ui-sans-serif"/>
              </a:rPr>
              <a:t>: The color-coding of markers allows users to quickly identify launch sites with high success rates (green) and those with lower success rates (red).</a:t>
            </a:r>
          </a:p>
          <a:p>
            <a:pPr algn="l">
              <a:buFont typeface="+mj-lt"/>
              <a:buAutoNum type="arabicPeriod"/>
            </a:pPr>
            <a:r>
              <a:rPr lang="en-GB" sz="1600" b="1" i="0" dirty="0">
                <a:effectLst/>
                <a:latin typeface="ui-sans-serif"/>
              </a:rPr>
              <a:t>Launch site clusters</a:t>
            </a:r>
            <a:r>
              <a:rPr lang="en-GB" sz="1600" b="0" i="0" dirty="0">
                <a:effectLst/>
                <a:latin typeface="ui-sans-serif"/>
              </a:rPr>
              <a:t>: The clustering of markers at each launch site provides a visual representation of the number of launches that have taken place at each location.</a:t>
            </a:r>
          </a:p>
          <a:p>
            <a:pPr algn="l">
              <a:buFont typeface="+mj-lt"/>
              <a:buAutoNum type="arabicPeriod"/>
            </a:pPr>
            <a:r>
              <a:rPr lang="en-GB" sz="1600" b="1" i="0" dirty="0">
                <a:effectLst/>
                <a:latin typeface="ui-sans-serif"/>
              </a:rPr>
              <a:t>Geographical patterns</a:t>
            </a:r>
            <a:r>
              <a:rPr lang="en-GB" sz="1600" b="0" i="0" dirty="0">
                <a:effectLst/>
                <a:latin typeface="ui-sans-serif"/>
              </a:rPr>
              <a:t>: The map may reveal geographical patterns or correlations between launch site locations and success rates, such as a higher success rate for sites located near the coast or at lower latitudes.</a:t>
            </a:r>
          </a:p>
          <a:p>
            <a:pPr marL="0" indent="0" algn="l">
              <a:buNone/>
            </a:pPr>
            <a:r>
              <a:rPr lang="en-GB" sz="1600" b="0" i="0" dirty="0">
                <a:effectLst/>
                <a:latin typeface="ui-sans-serif"/>
              </a:rPr>
              <a:t>By </a:t>
            </a:r>
            <a:r>
              <a:rPr lang="en-GB" sz="1600" b="0" i="0" dirty="0" err="1">
                <a:effectLst/>
                <a:latin typeface="ui-sans-serif"/>
              </a:rPr>
              <a:t>analyzing</a:t>
            </a:r>
            <a:r>
              <a:rPr lang="en-GB" sz="1600" b="0" i="0" dirty="0">
                <a:effectLst/>
                <a:latin typeface="ui-sans-serif"/>
              </a:rPr>
              <a:t> the map, users can gain insights into the relationships between launch site locations, success rates, and other geographical factors, which can inform decisions about future launch site selection and optimization.</a:t>
            </a:r>
          </a:p>
          <a:p>
            <a:pPr marL="0" indent="0">
              <a:spcBef>
                <a:spcPts val="1400"/>
              </a:spcBef>
              <a:buNone/>
            </a:pPr>
            <a:endParaRPr lang="en-US" sz="1600"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Markers - Launches</a:t>
            </a:r>
          </a:p>
        </p:txBody>
      </p:sp>
      <p:pic>
        <p:nvPicPr>
          <p:cNvPr id="7" name="Picture 6">
            <a:extLst>
              <a:ext uri="{FF2B5EF4-FFF2-40B4-BE49-F238E27FC236}">
                <a16:creationId xmlns:a16="http://schemas.microsoft.com/office/drawing/2014/main" id="{3E6E974B-F41C-383D-2AD6-BBE71114DFA1}"/>
              </a:ext>
            </a:extLst>
          </p:cNvPr>
          <p:cNvPicPr>
            <a:picLocks noChangeAspect="1"/>
          </p:cNvPicPr>
          <p:nvPr/>
        </p:nvPicPr>
        <p:blipFill>
          <a:blip r:embed="rId3"/>
          <a:stretch>
            <a:fillRect/>
          </a:stretch>
        </p:blipFill>
        <p:spPr>
          <a:xfrm>
            <a:off x="7427656" y="1781913"/>
            <a:ext cx="4426836" cy="354944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9237" y="1399223"/>
            <a:ext cx="6476364" cy="4314825"/>
          </a:xfrm>
          <a:prstGeom prst="rect">
            <a:avLst/>
          </a:prstGeom>
        </p:spPr>
        <p:txBody>
          <a:bodyPr lIns="91440" tIns="45720" rIns="91440" bIns="45720" anchor="t">
            <a:noAutofit/>
          </a:bodyPr>
          <a:lstStyle/>
          <a:p>
            <a:pPr marL="0" indent="0" algn="l">
              <a:buNone/>
            </a:pPr>
            <a:r>
              <a:rPr lang="en-GB" sz="1400" b="0" i="0" dirty="0">
                <a:effectLst/>
                <a:latin typeface="ui-sans-serif"/>
              </a:rPr>
              <a:t>The important elements and findings on the map include:</a:t>
            </a:r>
          </a:p>
          <a:p>
            <a:pPr algn="l">
              <a:buFont typeface="+mj-lt"/>
              <a:buAutoNum type="arabicPeriod"/>
            </a:pPr>
            <a:r>
              <a:rPr lang="en-GB" sz="1400" b="1" i="0" dirty="0">
                <a:effectLst/>
                <a:latin typeface="ui-sans-serif"/>
              </a:rPr>
              <a:t>Launch site location</a:t>
            </a:r>
            <a:r>
              <a:rPr lang="en-GB" sz="1400" b="0" i="0" dirty="0">
                <a:effectLst/>
                <a:latin typeface="ui-sans-serif"/>
              </a:rPr>
              <a:t>: The map shows a launch site marked with a specific coordinate (34.632834, -120.610746).</a:t>
            </a:r>
          </a:p>
          <a:p>
            <a:pPr algn="l">
              <a:buFont typeface="+mj-lt"/>
              <a:buAutoNum type="arabicPeriod"/>
            </a:pPr>
            <a:r>
              <a:rPr lang="en-GB" sz="1400" b="1" i="0" dirty="0">
                <a:effectLst/>
                <a:latin typeface="ui-sans-serif"/>
              </a:rPr>
              <a:t>Railway point</a:t>
            </a:r>
            <a:r>
              <a:rPr lang="en-GB" sz="1400" b="0" i="0" dirty="0">
                <a:effectLst/>
                <a:latin typeface="ui-sans-serif"/>
              </a:rPr>
              <a:t>: A nearby railway point is marked with a specific coordinate (34.63494, -120.62429), which is approximately 0.27 km away from the launch site.</a:t>
            </a:r>
          </a:p>
          <a:p>
            <a:pPr algn="l">
              <a:buFont typeface="+mj-lt"/>
              <a:buAutoNum type="arabicPeriod"/>
            </a:pPr>
            <a:r>
              <a:rPr lang="en-GB" sz="1400" b="1" i="0" dirty="0">
                <a:effectLst/>
                <a:latin typeface="ui-sans-serif"/>
              </a:rPr>
              <a:t>Distance line</a:t>
            </a:r>
            <a:r>
              <a:rPr lang="en-GB" sz="1400" b="0" i="0" dirty="0">
                <a:effectLst/>
                <a:latin typeface="ui-sans-serif"/>
              </a:rPr>
              <a:t>: A line is drawn between the launch site and the railway point, indicating the distance between the two locations.</a:t>
            </a:r>
          </a:p>
          <a:p>
            <a:pPr algn="l">
              <a:buFont typeface="+mj-lt"/>
              <a:buAutoNum type="arabicPeriod"/>
            </a:pPr>
            <a:r>
              <a:rPr lang="en-GB" sz="1400" b="1" i="0" dirty="0">
                <a:effectLst/>
                <a:latin typeface="ui-sans-serif"/>
              </a:rPr>
              <a:t>Distance measurement</a:t>
            </a:r>
            <a:r>
              <a:rPr lang="en-GB" sz="1400" b="0" i="0" dirty="0">
                <a:effectLst/>
                <a:latin typeface="ui-sans-serif"/>
              </a:rPr>
              <a:t>: The distance between the launch site and the railway point is measured to be approximately 0.27 km, which is displayed on the map.</a:t>
            </a:r>
          </a:p>
          <a:p>
            <a:pPr marL="0" indent="0" algn="l">
              <a:buNone/>
            </a:pPr>
            <a:r>
              <a:rPr lang="en-GB" sz="1400" b="0" i="0" dirty="0">
                <a:effectLst/>
                <a:latin typeface="ui-sans-serif"/>
              </a:rPr>
              <a:t>The findings on the map suggest that:</a:t>
            </a:r>
          </a:p>
          <a:p>
            <a:pPr algn="l">
              <a:buFont typeface="+mj-lt"/>
              <a:buAutoNum type="arabicPeriod"/>
            </a:pPr>
            <a:r>
              <a:rPr lang="en-GB" sz="1400" b="1" i="0" dirty="0">
                <a:effectLst/>
                <a:latin typeface="ui-sans-serif"/>
              </a:rPr>
              <a:t>Proximity to railways</a:t>
            </a:r>
            <a:r>
              <a:rPr lang="en-GB" sz="1400" b="0" i="0" dirty="0">
                <a:effectLst/>
                <a:latin typeface="ui-sans-serif"/>
              </a:rPr>
              <a:t>: The launch site is in close proximity to a railway line, which could be an important factor in logistics and transportation of launch-related materials.</a:t>
            </a:r>
          </a:p>
          <a:p>
            <a:pPr algn="l">
              <a:buFont typeface="+mj-lt"/>
              <a:buAutoNum type="arabicPeriod"/>
            </a:pPr>
            <a:r>
              <a:rPr lang="en-GB" sz="1400" b="1" i="0" dirty="0">
                <a:effectLst/>
                <a:latin typeface="ui-sans-serif"/>
              </a:rPr>
              <a:t>Geographical relationship</a:t>
            </a:r>
            <a:r>
              <a:rPr lang="en-GB" sz="1400" b="0" i="0" dirty="0">
                <a:effectLst/>
                <a:latin typeface="ui-sans-serif"/>
              </a:rPr>
              <a:t>: The map shows a clear geographical relationship between the launch site and the nearby railway point, which could be useful in planning and optimization of launch operations.</a:t>
            </a:r>
          </a:p>
          <a:p>
            <a:pPr algn="l">
              <a:buFont typeface="+mj-lt"/>
              <a:buAutoNum type="arabicPeriod"/>
            </a:pPr>
            <a:r>
              <a:rPr lang="en-GB" sz="1400" b="1" i="0" dirty="0">
                <a:effectLst/>
                <a:latin typeface="ui-sans-serif"/>
              </a:rPr>
              <a:t>Distance to infrastructure</a:t>
            </a:r>
            <a:r>
              <a:rPr lang="en-GB" sz="1400" b="0" i="0" dirty="0">
                <a:effectLst/>
                <a:latin typeface="ui-sans-serif"/>
              </a:rPr>
              <a:t>: The measured distance between the launch site and the railway point provides insight into the accessibility of the launch site and the potential for transportation and logistics challenges.</a:t>
            </a:r>
          </a:p>
          <a:p>
            <a:pPr marL="0" indent="0" algn="l">
              <a:buNone/>
            </a:pPr>
            <a:r>
              <a:rPr lang="en-GB" sz="1400" b="0" i="0" dirty="0">
                <a:effectLst/>
                <a:latin typeface="ui-sans-serif"/>
              </a:rPr>
              <a:t>By </a:t>
            </a:r>
            <a:r>
              <a:rPr lang="en-GB" sz="1400" b="0" i="0" dirty="0" err="1">
                <a:effectLst/>
                <a:latin typeface="ui-sans-serif"/>
              </a:rPr>
              <a:t>analyzing</a:t>
            </a:r>
            <a:r>
              <a:rPr lang="en-GB" sz="1400" b="0" i="0" dirty="0">
                <a:effectLst/>
                <a:latin typeface="ui-sans-serif"/>
              </a:rPr>
              <a:t> the map, users can gain insights into the relationships between launch site locations, nearby infrastructure, and geographical features, which can inform decisions about launch site selection, logistics, and operations.</a:t>
            </a:r>
          </a:p>
          <a:p>
            <a:pPr marL="0" indent="0">
              <a:buNone/>
            </a:pPr>
            <a:br>
              <a:rPr lang="en-GB" sz="1400" dirty="0"/>
            </a:br>
            <a:endParaRPr lang="en-US" sz="1400" dirty="0">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Locations</a:t>
            </a:r>
          </a:p>
        </p:txBody>
      </p:sp>
      <p:pic>
        <p:nvPicPr>
          <p:cNvPr id="4" name="Picture 3">
            <a:extLst>
              <a:ext uri="{FF2B5EF4-FFF2-40B4-BE49-F238E27FC236}">
                <a16:creationId xmlns:a16="http://schemas.microsoft.com/office/drawing/2014/main" id="{B849311A-DDE9-1999-DFB5-8F5411117018}"/>
              </a:ext>
            </a:extLst>
          </p:cNvPr>
          <p:cNvPicPr>
            <a:picLocks noChangeAspect="1"/>
          </p:cNvPicPr>
          <p:nvPr/>
        </p:nvPicPr>
        <p:blipFill>
          <a:blip r:embed="rId3"/>
          <a:stretch>
            <a:fillRect/>
          </a:stretch>
        </p:blipFill>
        <p:spPr>
          <a:xfrm>
            <a:off x="6580094" y="1399223"/>
            <a:ext cx="5467814" cy="1708692"/>
          </a:xfrm>
          <a:prstGeom prst="rect">
            <a:avLst/>
          </a:prstGeom>
        </p:spPr>
      </p:pic>
      <p:pic>
        <p:nvPicPr>
          <p:cNvPr id="7" name="Picture 6">
            <a:extLst>
              <a:ext uri="{FF2B5EF4-FFF2-40B4-BE49-F238E27FC236}">
                <a16:creationId xmlns:a16="http://schemas.microsoft.com/office/drawing/2014/main" id="{1CD3F725-CEB2-5B44-471F-F1BD4913C3FF}"/>
              </a:ext>
            </a:extLst>
          </p:cNvPr>
          <p:cNvPicPr>
            <a:picLocks noChangeAspect="1"/>
          </p:cNvPicPr>
          <p:nvPr/>
        </p:nvPicPr>
        <p:blipFill>
          <a:blip r:embed="rId4"/>
          <a:stretch>
            <a:fillRect/>
          </a:stretch>
        </p:blipFill>
        <p:spPr>
          <a:xfrm>
            <a:off x="7186199" y="3726740"/>
            <a:ext cx="3235995" cy="198997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64025"/>
            <a:ext cx="9745589" cy="2264594"/>
          </a:xfrm>
          <a:prstGeom prst="rect">
            <a:avLst/>
          </a:prstGeom>
        </p:spPr>
        <p:txBody>
          <a:bodyPr lIns="91440" tIns="45720" rIns="91440" bIns="45720" anchor="t">
            <a:normAutofit/>
          </a:bodyPr>
          <a:lstStyle/>
          <a:p>
            <a:pPr marL="0" indent="0" algn="l">
              <a:buNone/>
            </a:pPr>
            <a:r>
              <a:rPr lang="en-GB" sz="1600" b="0" i="0" dirty="0">
                <a:effectLst/>
                <a:latin typeface="var(--font-claude-message)"/>
              </a:rPr>
              <a:t>The dropdown menu allows selection between different launch sites (CCAFS LC-40, VAFB SLC-4E, KSC LC-39A, CCAFS SLC-40) or view all sites at once, enabling analysis of success rates per site.</a:t>
            </a:r>
          </a:p>
          <a:p>
            <a:pPr marL="0" indent="0" algn="l">
              <a:buNone/>
            </a:pPr>
            <a:r>
              <a:rPr lang="en-GB" sz="1600" b="0" i="0" dirty="0">
                <a:effectLst/>
                <a:latin typeface="var(--font-claude-message)"/>
              </a:rPr>
              <a:t>The pie chart visualizes launch success rates - either showing distribution across all sites or success/failure ratio for a specific site, helping identify which sites have the highest success rates.</a:t>
            </a:r>
          </a:p>
          <a:p>
            <a:pPr marL="0" indent="0" algn="l">
              <a:buNone/>
            </a:pPr>
            <a:r>
              <a:rPr lang="en-GB" sz="1600" b="0" i="0" dirty="0">
                <a:effectLst/>
                <a:latin typeface="var(--font-claude-message)"/>
              </a:rPr>
              <a:t>The payload range slider (0-10,000 kg) lets users filter launches by payload mass, while the scatter plot shows the correlation between payload mass and launch success, coloured by booster version.</a:t>
            </a:r>
          </a:p>
          <a:p>
            <a:pPr marL="0" indent="0" algn="l">
              <a:buNone/>
            </a:pPr>
            <a:r>
              <a:rPr lang="en-GB" sz="1600" b="0" i="0" dirty="0">
                <a:effectLst/>
                <a:latin typeface="var(--font-claude-message)"/>
              </a:rPr>
              <a:t>Key findings: Shows which site has the most successful launches, reveals optimal payload ranges for success, and indicates which booster versions perform best - allowing analysis of success factors across different variables.</a:t>
            </a:r>
          </a:p>
          <a:p>
            <a:pPr marL="0" indent="0" algn="l">
              <a:buNone/>
            </a:pPr>
            <a:endParaRPr lang="en-GB" sz="1600" b="0" i="0" dirty="0">
              <a:effectLst/>
              <a:latin typeface="__styreneB_5d855b"/>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a:t>
            </a:r>
          </a:p>
        </p:txBody>
      </p:sp>
      <p:pic>
        <p:nvPicPr>
          <p:cNvPr id="4" name="Picture 3">
            <a:extLst>
              <a:ext uri="{FF2B5EF4-FFF2-40B4-BE49-F238E27FC236}">
                <a16:creationId xmlns:a16="http://schemas.microsoft.com/office/drawing/2014/main" id="{F6AF6874-45EC-0036-DB07-52D421E7CC9B}"/>
              </a:ext>
            </a:extLst>
          </p:cNvPr>
          <p:cNvPicPr>
            <a:picLocks noChangeAspect="1"/>
          </p:cNvPicPr>
          <p:nvPr/>
        </p:nvPicPr>
        <p:blipFill>
          <a:blip r:embed="rId3"/>
          <a:stretch>
            <a:fillRect/>
          </a:stretch>
        </p:blipFill>
        <p:spPr>
          <a:xfrm>
            <a:off x="770011" y="1374698"/>
            <a:ext cx="7772400" cy="27947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TextBox 5">
            <a:extLst>
              <a:ext uri="{FF2B5EF4-FFF2-40B4-BE49-F238E27FC236}">
                <a16:creationId xmlns:a16="http://schemas.microsoft.com/office/drawing/2014/main" id="{BC6C6D3B-2FD6-67DC-FF55-15D3E846A3DA}"/>
              </a:ext>
            </a:extLst>
          </p:cNvPr>
          <p:cNvSpPr txBox="1"/>
          <p:nvPr/>
        </p:nvSpPr>
        <p:spPr>
          <a:xfrm>
            <a:off x="4724399" y="1612231"/>
            <a:ext cx="5361973" cy="4770537"/>
          </a:xfrm>
          <a:prstGeom prst="rect">
            <a:avLst/>
          </a:prstGeom>
          <a:noFill/>
        </p:spPr>
        <p:txBody>
          <a:bodyPr wrap="square" rtlCol="0">
            <a:spAutoFit/>
          </a:bodyPr>
          <a:lstStyle/>
          <a:p>
            <a:pPr algn="l"/>
            <a:r>
              <a:rPr lang="en-GB" sz="1600" b="0" i="0" dirty="0">
                <a:effectLst/>
                <a:latin typeface="ui-sans-serif"/>
              </a:rPr>
              <a:t>Background:</a:t>
            </a:r>
            <a:br>
              <a:rPr lang="en-GB" sz="1600" b="0" i="0" dirty="0">
                <a:effectLst/>
                <a:latin typeface="ui-sans-serif"/>
              </a:rPr>
            </a:br>
            <a:endParaRPr lang="en-GB" sz="1600" b="0" i="0" dirty="0">
              <a:effectLst/>
              <a:latin typeface="ui-sans-serif"/>
            </a:endParaRPr>
          </a:p>
          <a:p>
            <a:pPr marL="285750" indent="-285750" algn="l">
              <a:buFont typeface="Arial" panose="020B0604020202020204" pitchFamily="34" charset="0"/>
              <a:buChar char="•"/>
            </a:pPr>
            <a:r>
              <a:rPr lang="en-GB" sz="1600" b="0" i="0" dirty="0">
                <a:effectLst/>
                <a:latin typeface="ui-sans-serif"/>
              </a:rPr>
              <a:t>The Commercial Space Age is Revolutionizing the Industry</a:t>
            </a:r>
            <a:br>
              <a:rPr lang="en-GB" sz="1600" b="0" i="0" dirty="0">
                <a:effectLst/>
                <a:latin typeface="ui-sans-serif"/>
              </a:rPr>
            </a:br>
            <a:endParaRPr lang="en-GB" sz="1600" b="0" i="0" dirty="0">
              <a:effectLst/>
              <a:latin typeface="ui-sans-serif"/>
            </a:endParaRPr>
          </a:p>
          <a:p>
            <a:pPr marL="285750" indent="-285750" algn="l">
              <a:buFont typeface="Arial" panose="020B0604020202020204" pitchFamily="34" charset="0"/>
              <a:buChar char="•"/>
            </a:pPr>
            <a:r>
              <a:rPr lang="en-GB" sz="1600" b="0" i="0" dirty="0">
                <a:effectLst/>
                <a:latin typeface="ui-sans-serif"/>
              </a:rPr>
              <a:t>Astra Aerospace is leading the charge with unprecedented pricing ($62 million vs. $165 million USD)</a:t>
            </a:r>
            <a:br>
              <a:rPr lang="en-GB" sz="1600" b="0" i="0" dirty="0">
                <a:effectLst/>
                <a:latin typeface="ui-sans-serif"/>
              </a:rPr>
            </a:br>
            <a:endParaRPr lang="en-GB" sz="1600" b="0" i="0" dirty="0">
              <a:effectLst/>
              <a:latin typeface="ui-sans-serif"/>
            </a:endParaRPr>
          </a:p>
          <a:p>
            <a:pPr marL="285750" indent="-285750" algn="l">
              <a:buFont typeface="Arial" panose="020B0604020202020204" pitchFamily="34" charset="0"/>
              <a:buChar char="•"/>
            </a:pPr>
            <a:r>
              <a:rPr lang="en-GB" sz="1600" b="0" i="0" dirty="0">
                <a:effectLst/>
                <a:latin typeface="ui-sans-serif"/>
              </a:rPr>
              <a:t>Their secret to success lies in their innovative approach to rocket reusability, specifically the recovery of Stage 1</a:t>
            </a:r>
            <a:br>
              <a:rPr lang="en-GB" sz="1600" b="0" i="0" dirty="0">
                <a:effectLst/>
                <a:latin typeface="ui-sans-serif"/>
              </a:rPr>
            </a:br>
            <a:r>
              <a:rPr lang="en-GB" sz="1600" b="0" i="0" dirty="0">
                <a:effectLst/>
                <a:latin typeface="ui-sans-serif"/>
              </a:rPr>
              <a:t>Nova Launch Systems is determined to challenge Astra's dominance</a:t>
            </a:r>
          </a:p>
          <a:p>
            <a:pPr algn="l"/>
            <a:endParaRPr lang="en-GB" sz="1600" b="0" i="0" dirty="0">
              <a:effectLst/>
              <a:latin typeface="ui-sans-serif"/>
            </a:endParaRPr>
          </a:p>
          <a:p>
            <a:pPr marL="171450" indent="-171450" algn="l">
              <a:buFont typeface="Arial" panose="020B0604020202020204" pitchFamily="34" charset="0"/>
              <a:buChar char="•"/>
            </a:pPr>
            <a:r>
              <a:rPr lang="en-GB" sz="1600" b="0" i="0" dirty="0">
                <a:effectLst/>
                <a:latin typeface="ui-sans-serif"/>
              </a:rPr>
              <a:t>Problem:</a:t>
            </a:r>
            <a:br>
              <a:rPr lang="en-GB" sz="1600" b="0" i="0" dirty="0">
                <a:effectLst/>
                <a:latin typeface="ui-sans-serif"/>
              </a:rPr>
            </a:br>
            <a:r>
              <a:rPr lang="en-GB" sz="1600" b="0" i="0" dirty="0">
                <a:effectLst/>
                <a:latin typeface="ui-sans-serif"/>
              </a:rPr>
              <a:t>Nova Launch Systems has tasked us with developing a machine learning model to predict successful Stage 1 recovery, enabling them to optimize their launch operations and gain a competitive edge in the market.</a:t>
            </a:r>
          </a:p>
          <a:p>
            <a:br>
              <a:rPr lang="en-GB" sz="1600" dirty="0"/>
            </a:br>
            <a:endParaRPr lang="en-US" sz="1600" dirty="0"/>
          </a:p>
        </p:txBody>
      </p:sp>
      <p:pic>
        <p:nvPicPr>
          <p:cNvPr id="8" name="Picture 7">
            <a:extLst>
              <a:ext uri="{FF2B5EF4-FFF2-40B4-BE49-F238E27FC236}">
                <a16:creationId xmlns:a16="http://schemas.microsoft.com/office/drawing/2014/main" id="{7DAB3377-8AA5-B41D-D4A8-6E8833120CCA}"/>
              </a:ext>
            </a:extLst>
          </p:cNvPr>
          <p:cNvPicPr>
            <a:picLocks noChangeAspect="1"/>
          </p:cNvPicPr>
          <p:nvPr/>
        </p:nvPicPr>
        <p:blipFill>
          <a:blip r:embed="rId3"/>
          <a:stretch>
            <a:fillRect/>
          </a:stretch>
        </p:blipFill>
        <p:spPr>
          <a:xfrm>
            <a:off x="936024" y="1612231"/>
            <a:ext cx="3598906" cy="4179167"/>
          </a:xfrm>
          <a:prstGeom prst="rect">
            <a:avLst/>
          </a:prstGeom>
        </p:spPr>
      </p:pic>
      <p:sp>
        <p:nvSpPr>
          <p:cNvPr id="9" name="TextBox 8">
            <a:extLst>
              <a:ext uri="{FF2B5EF4-FFF2-40B4-BE49-F238E27FC236}">
                <a16:creationId xmlns:a16="http://schemas.microsoft.com/office/drawing/2014/main" id="{0EACF48B-62A0-25F4-01B7-4805AEEB3328}"/>
              </a:ext>
            </a:extLst>
          </p:cNvPr>
          <p:cNvSpPr txBox="1"/>
          <p:nvPr/>
        </p:nvSpPr>
        <p:spPr>
          <a:xfrm>
            <a:off x="828068" y="5857060"/>
            <a:ext cx="2743200" cy="261610"/>
          </a:xfrm>
          <a:prstGeom prst="rect">
            <a:avLst/>
          </a:prstGeom>
        </p:spPr>
        <p:txBody>
          <a:bodyPr wrap="square" rtlCol="0">
            <a:spAutoFit/>
          </a:bodyPr>
          <a:lstStyle/>
          <a:p>
            <a:r>
              <a:rPr lang="en-GB" sz="1100" b="0" i="0" dirty="0">
                <a:effectLst/>
                <a:latin typeface="Arial" panose="020B0604020202020204" pitchFamily="34" charset="0"/>
                <a:hlinkClick r:id="rId4">
                  <a:extLst>
                    <a:ext uri="{A12FA001-AC4F-418D-AE19-62706E023703}">
                      <ahyp:hlinkClr xmlns:ahyp="http://schemas.microsoft.com/office/drawing/2018/hyperlinkcolor" val="tx"/>
                    </a:ext>
                  </a:extLst>
                </a:hlinkClick>
              </a:rPr>
              <a:t>Falcon 9</a:t>
            </a:r>
            <a:r>
              <a:rPr lang="en-GB" sz="1100" b="0" i="0" dirty="0">
                <a:effectLst/>
                <a:latin typeface="Arial" panose="020B0604020202020204" pitchFamily="34" charset="0"/>
              </a:rPr>
              <a:t> - </a:t>
            </a:r>
            <a:r>
              <a:rPr lang="en-US" sz="1100" dirty="0"/>
              <a:t>By Joel </a:t>
            </a:r>
            <a:r>
              <a:rPr lang="en-US" sz="1100" dirty="0" err="1"/>
              <a:t>Kowsky</a:t>
            </a:r>
            <a:endParaRPr lang="en-US" sz="11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39147"/>
            <a:ext cx="10551583" cy="1286425"/>
          </a:xfrm>
          <a:prstGeom prst="rect">
            <a:avLst/>
          </a:prstGeom>
        </p:spPr>
        <p:txBody>
          <a:bodyPr lIns="91440" tIns="45720" rIns="91440" bIns="45720" anchor="t">
            <a:normAutofit/>
          </a:bodyPr>
          <a:lstStyle/>
          <a:p>
            <a:pPr marL="0" indent="0">
              <a:buNone/>
            </a:pPr>
            <a:r>
              <a:rPr lang="en-GB" sz="2000" spc="-5" dirty="0">
                <a:solidFill>
                  <a:srgbClr val="404040"/>
                </a:solidFill>
                <a:latin typeface="Carlito"/>
                <a:cs typeface="Carlito"/>
              </a:rPr>
              <a:t>H</a:t>
            </a:r>
            <a:r>
              <a:rPr lang="en-GB" sz="2000" spc="-10" dirty="0">
                <a:solidFill>
                  <a:srgbClr val="404040"/>
                </a:solidFill>
                <a:latin typeface="Carlito"/>
                <a:cs typeface="Carlito"/>
              </a:rPr>
              <a:t>ighest </a:t>
            </a:r>
            <a:r>
              <a:rPr lang="en-GB" sz="2000" dirty="0">
                <a:solidFill>
                  <a:srgbClr val="404040"/>
                </a:solidFill>
                <a:latin typeface="Carlito"/>
                <a:cs typeface="Carlito"/>
              </a:rPr>
              <a:t>success </a:t>
            </a:r>
            <a:r>
              <a:rPr lang="en-GB" sz="2000" spc="-40" dirty="0">
                <a:solidFill>
                  <a:srgbClr val="404040"/>
                </a:solidFill>
                <a:latin typeface="Carlito"/>
                <a:cs typeface="Carlito"/>
              </a:rPr>
              <a:t>rate </a:t>
            </a:r>
            <a:r>
              <a:rPr lang="en-GB" sz="2000" spc="-5" dirty="0">
                <a:solidFill>
                  <a:srgbClr val="404040"/>
                </a:solidFill>
                <a:latin typeface="Carlito"/>
                <a:cs typeface="Carlito"/>
              </a:rPr>
              <a:t>with </a:t>
            </a:r>
            <a:r>
              <a:rPr lang="en-GB" sz="2000" dirty="0">
                <a:solidFill>
                  <a:srgbClr val="404040"/>
                </a:solidFill>
                <a:latin typeface="Carlito"/>
                <a:cs typeface="Carlito"/>
              </a:rPr>
              <a:t>10 </a:t>
            </a:r>
            <a:r>
              <a:rPr lang="en-GB" sz="2000" spc="-5" dirty="0">
                <a:solidFill>
                  <a:srgbClr val="404040"/>
                </a:solidFill>
                <a:latin typeface="Carlito"/>
                <a:cs typeface="Carlito"/>
              </a:rPr>
              <a:t>successful </a:t>
            </a:r>
            <a:r>
              <a:rPr lang="en-GB" sz="2000" dirty="0">
                <a:solidFill>
                  <a:srgbClr val="404040"/>
                </a:solidFill>
                <a:latin typeface="Carlito"/>
                <a:cs typeface="Carlito"/>
              </a:rPr>
              <a:t>landings and 3 </a:t>
            </a:r>
            <a:r>
              <a:rPr lang="en-GB" sz="2000" spc="-20" dirty="0">
                <a:solidFill>
                  <a:srgbClr val="404040"/>
                </a:solidFill>
                <a:latin typeface="Carlito"/>
                <a:cs typeface="Carlito"/>
              </a:rPr>
              <a:t>failed</a:t>
            </a:r>
            <a:r>
              <a:rPr lang="en-GB" sz="2000" spc="-105" dirty="0">
                <a:solidFill>
                  <a:srgbClr val="404040"/>
                </a:solidFill>
                <a:latin typeface="Carlito"/>
                <a:cs typeface="Carlito"/>
              </a:rPr>
              <a:t> </a:t>
            </a:r>
            <a:r>
              <a:rPr lang="en-GB" sz="2000" dirty="0">
                <a:solidFill>
                  <a:srgbClr val="404040"/>
                </a:solidFill>
                <a:latin typeface="Carlito"/>
                <a:cs typeface="Carlito"/>
              </a:rPr>
              <a:t>landings is </a:t>
            </a:r>
            <a:r>
              <a:rPr lang="en-GB" sz="2000" spc="-5" dirty="0">
                <a:solidFill>
                  <a:srgbClr val="404040"/>
                </a:solidFill>
                <a:latin typeface="Carlito"/>
                <a:cs typeface="Carlito"/>
              </a:rPr>
              <a:t>KSC LC-39A </a:t>
            </a:r>
            <a:endParaRPr lang="en-GB" sz="2000" dirty="0">
              <a:latin typeface="Carlito"/>
              <a:cs typeface="Carlito"/>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F49183D2-9EB0-2DFE-6809-D9D724D7322D}"/>
              </a:ext>
            </a:extLst>
          </p:cNvPr>
          <p:cNvPicPr>
            <a:picLocks noChangeAspect="1"/>
          </p:cNvPicPr>
          <p:nvPr/>
        </p:nvPicPr>
        <p:blipFill>
          <a:blip r:embed="rId3"/>
          <a:stretch>
            <a:fillRect/>
          </a:stretch>
        </p:blipFill>
        <p:spPr>
          <a:xfrm>
            <a:off x="770011" y="1384571"/>
            <a:ext cx="7772400" cy="322788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71270"/>
            <a:ext cx="10414662" cy="959260"/>
          </a:xfrm>
          <a:prstGeom prst="rect">
            <a:avLst/>
          </a:prstGeom>
        </p:spPr>
        <p:txBody>
          <a:bodyPr lIns="91440" tIns="45720" rIns="91440" bIns="45720" anchor="t">
            <a:normAutofit/>
          </a:bodyPr>
          <a:lstStyle/>
          <a:p>
            <a:pPr marL="0" indent="0">
              <a:lnSpc>
                <a:spcPct val="100000"/>
              </a:lnSpc>
              <a:spcBef>
                <a:spcPts val="1400"/>
              </a:spcBef>
              <a:buNone/>
            </a:pPr>
            <a:r>
              <a:rPr lang="en-GB" sz="1600" dirty="0"/>
              <a:t>The SpaceX launch data dashboard shows a 0-10000kg payload selector instead of the full 15600kg range. The scatter plot uses colours for booster versions and point sizes for launch frequency. Notably, in the 0-6000kg range, there are two failed landings (class=0) with zero payload. Success/failure is indicated by 1/0 in the class variable.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 for All Sites</a:t>
            </a:r>
          </a:p>
        </p:txBody>
      </p:sp>
      <p:pic>
        <p:nvPicPr>
          <p:cNvPr id="4" name="Picture 3">
            <a:extLst>
              <a:ext uri="{FF2B5EF4-FFF2-40B4-BE49-F238E27FC236}">
                <a16:creationId xmlns:a16="http://schemas.microsoft.com/office/drawing/2014/main" id="{942A2F92-A17C-6B02-C236-AEF56CFEF403}"/>
              </a:ext>
            </a:extLst>
          </p:cNvPr>
          <p:cNvPicPr>
            <a:picLocks noChangeAspect="1"/>
          </p:cNvPicPr>
          <p:nvPr/>
        </p:nvPicPr>
        <p:blipFill>
          <a:blip r:embed="rId3"/>
          <a:stretch>
            <a:fillRect/>
          </a:stretch>
        </p:blipFill>
        <p:spPr>
          <a:xfrm>
            <a:off x="942372" y="1509139"/>
            <a:ext cx="7772400" cy="311188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9867" y="1575994"/>
            <a:ext cx="5111502" cy="4851218"/>
          </a:xfrm>
          <a:prstGeom prst="rect">
            <a:avLst/>
          </a:prstGeom>
        </p:spPr>
        <p:txBody>
          <a:bodyPr vert="horz" lIns="91440" tIns="45720" rIns="91440" bIns="45720" rtlCol="0" anchor="t">
            <a:noAutofit/>
          </a:bodyPr>
          <a:lstStyle/>
          <a:p>
            <a:pPr marL="0" indent="0" algn="l">
              <a:buNone/>
            </a:pPr>
            <a:r>
              <a:rPr lang="en-GB" sz="1600" b="0" i="0" dirty="0">
                <a:effectLst/>
                <a:latin typeface="var(--font-claude-message)"/>
              </a:rPr>
              <a:t>Key findings from the corrected comparison:</a:t>
            </a:r>
          </a:p>
          <a:p>
            <a:pPr algn="l">
              <a:buFont typeface="+mj-lt"/>
              <a:buAutoNum type="arabicPeriod"/>
            </a:pPr>
            <a:r>
              <a:rPr lang="en-GB" sz="1600" b="0" i="0" dirty="0">
                <a:effectLst/>
                <a:latin typeface="var(--font-claude-message)"/>
              </a:rPr>
              <a:t>Logistic Regression achieves 83.33% accuracy, tied with SVM and KNN</a:t>
            </a:r>
          </a:p>
          <a:p>
            <a:pPr algn="l">
              <a:buFont typeface="+mj-lt"/>
              <a:buAutoNum type="arabicPeriod"/>
            </a:pPr>
            <a:r>
              <a:rPr lang="en-GB" sz="1600" b="0" i="0" dirty="0">
                <a:effectLst/>
                <a:latin typeface="var(--font-claude-message)"/>
              </a:rPr>
              <a:t>Three models (Logistic Regression, SVM, and KNN) show identical performance at 83.33%</a:t>
            </a:r>
          </a:p>
          <a:p>
            <a:pPr algn="l">
              <a:buFont typeface="+mj-lt"/>
              <a:buAutoNum type="arabicPeriod"/>
            </a:pPr>
            <a:r>
              <a:rPr lang="en-GB" sz="1600" b="0" i="0" dirty="0">
                <a:effectLst/>
                <a:latin typeface="var(--font-claude-message)"/>
              </a:rPr>
              <a:t>Decision Tree performs slightly lower at 77.78%</a:t>
            </a:r>
          </a:p>
          <a:p>
            <a:pPr algn="l">
              <a:buFont typeface="+mj-lt"/>
              <a:buAutoNum type="arabicPeriod"/>
            </a:pPr>
            <a:r>
              <a:rPr lang="en-GB" sz="1600" b="0" i="0" dirty="0">
                <a:effectLst/>
                <a:latin typeface="var(--font-claude-message)"/>
              </a:rPr>
              <a:t>While multiple models achieve the same accuracy, Logistic Regression might be preferred for its simplicity and interpretability</a:t>
            </a:r>
          </a:p>
          <a:p>
            <a:pPr marL="0" indent="0" algn="l">
              <a:buNone/>
            </a:pPr>
            <a:r>
              <a:rPr lang="en-GB" sz="1600" b="0" i="0" dirty="0">
                <a:effectLst/>
                <a:latin typeface="var(--font-claude-message)"/>
              </a:rPr>
              <a:t>This visualization shows that while several models perform equally well, Logistic Regression could be considered the best choice due to its combination of high accuracy and model simplicity.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683BBB5-9943-358C-605B-24C0B5C9911C}"/>
              </a:ext>
            </a:extLst>
          </p:cNvPr>
          <p:cNvPicPr>
            <a:picLocks noChangeAspect="1"/>
          </p:cNvPicPr>
          <p:nvPr/>
        </p:nvPicPr>
        <p:blipFill>
          <a:blip r:embed="rId3"/>
          <a:stretch>
            <a:fillRect/>
          </a:stretch>
        </p:blipFill>
        <p:spPr>
          <a:xfrm>
            <a:off x="5826376" y="1754016"/>
            <a:ext cx="5776792" cy="334996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896260" cy="3811588"/>
          </a:xfrm>
          <a:prstGeom prst="rect">
            <a:avLst/>
          </a:prstGeom>
        </p:spPr>
        <p:txBody>
          <a:bodyPr>
            <a:normAutofit/>
          </a:bodyPr>
          <a:lstStyle/>
          <a:p>
            <a:pPr marL="0" indent="0">
              <a:lnSpc>
                <a:spcPct val="100000"/>
              </a:lnSpc>
              <a:spcBef>
                <a:spcPts val="1400"/>
              </a:spcBef>
              <a:buNone/>
            </a:pPr>
            <a:r>
              <a:rPr lang="en-GB" sz="1600" dirty="0"/>
              <a:t>The confusion matrix reveals identical performance across models with 83.33% accuracy. The models correctly identified 12 successful landings and had 3 correct unsuccessful landing predictions. The main limitation was 3 false positives, where failed landings were incorrectly predicted as successful. This suggests a model bias toward optimistic landing predictions, potentially due to the dataset's characteristics.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51A84BE-80AE-F9B9-8CE1-2DF61D6995C5}"/>
              </a:ext>
            </a:extLst>
          </p:cNvPr>
          <p:cNvPicPr>
            <a:picLocks noChangeAspect="1"/>
          </p:cNvPicPr>
          <p:nvPr/>
        </p:nvPicPr>
        <p:blipFill>
          <a:blip r:embed="rId3"/>
          <a:stretch>
            <a:fillRect/>
          </a:stretch>
        </p:blipFill>
        <p:spPr>
          <a:xfrm>
            <a:off x="7056519" y="1633883"/>
            <a:ext cx="4143794" cy="359023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02789" cy="4351338"/>
          </a:xfrm>
          <a:prstGeom prst="rect">
            <a:avLst/>
          </a:prstGeom>
        </p:spPr>
        <p:txBody>
          <a:bodyPr>
            <a:normAutofit/>
          </a:bodyPr>
          <a:lstStyle/>
          <a:p>
            <a:pPr>
              <a:buFont typeface="Arial" panose="020B0604020202020204" pitchFamily="34" charset="0"/>
              <a:buChar char="•"/>
            </a:pPr>
            <a:r>
              <a:rPr lang="en-GB" sz="1600" dirty="0"/>
              <a:t>Purpose: Built a machine learning model to help Space Y compete in the launch market </a:t>
            </a:r>
          </a:p>
          <a:p>
            <a:pPr>
              <a:buFont typeface="Arial" panose="020B0604020202020204" pitchFamily="34" charset="0"/>
              <a:buChar char="•"/>
            </a:pPr>
            <a:r>
              <a:rPr lang="en-GB" sz="1600" dirty="0"/>
              <a:t>Business Impact: Potential cost savings of ~$100M by predicting first-stage landing success </a:t>
            </a:r>
          </a:p>
          <a:p>
            <a:pPr>
              <a:buFont typeface="Arial" panose="020B0604020202020204" pitchFamily="34" charset="0"/>
              <a:buChar char="•"/>
            </a:pPr>
            <a:r>
              <a:rPr lang="en-GB" sz="1600" dirty="0"/>
              <a:t>Data Sources: Combined SpaceX API data and Wikipedia page information </a:t>
            </a:r>
          </a:p>
          <a:p>
            <a:pPr>
              <a:buFont typeface="Arial" panose="020B0604020202020204" pitchFamily="34" charset="0"/>
              <a:buChar char="•"/>
            </a:pPr>
            <a:endParaRPr lang="en-GB" sz="1600" dirty="0"/>
          </a:p>
          <a:p>
            <a:pPr marL="0" indent="0">
              <a:buNone/>
            </a:pPr>
            <a:r>
              <a:rPr lang="en-GB" sz="1600" dirty="0"/>
              <a:t>Tech Stack: </a:t>
            </a:r>
          </a:p>
          <a:p>
            <a:pPr marL="342900" indent="-342900">
              <a:buFont typeface="+mj-lt"/>
              <a:buAutoNum type="arabicPeriod"/>
            </a:pPr>
            <a:r>
              <a:rPr lang="en-GB" sz="1600" b="1" dirty="0"/>
              <a:t>DB2 SQL database for data storage</a:t>
            </a:r>
          </a:p>
          <a:p>
            <a:pPr marL="342900" indent="-342900">
              <a:buFont typeface="+mj-lt"/>
              <a:buAutoNum type="arabicPeriod"/>
            </a:pPr>
            <a:r>
              <a:rPr lang="en-GB" sz="1600" b="1" dirty="0"/>
              <a:t>Interactive dashboard for visualizations</a:t>
            </a:r>
          </a:p>
          <a:p>
            <a:pPr marL="342900" indent="-342900">
              <a:buFont typeface="+mj-lt"/>
              <a:buAutoNum type="arabicPeriod"/>
            </a:pPr>
            <a:r>
              <a:rPr lang="en-GB" sz="1600" b="1" dirty="0"/>
              <a:t>ML model achieving 83% accuracy</a:t>
            </a:r>
          </a:p>
          <a:p>
            <a:pPr marL="0" indent="0">
              <a:buNone/>
            </a:pPr>
            <a:endParaRPr lang="en-GB" sz="1600" b="1" dirty="0"/>
          </a:p>
          <a:p>
            <a:r>
              <a:rPr lang="en-GB" sz="1600" dirty="0"/>
              <a:t>Key Value: Enables Space Y to assess landing probability pre-launch, informing go/no-go decisions </a:t>
            </a:r>
          </a:p>
          <a:p>
            <a:r>
              <a:rPr lang="en-GB" sz="1600" dirty="0"/>
              <a:t>Recommendation: Gather additional data to improve model accuracy and validate selection </a:t>
            </a:r>
          </a:p>
          <a:p>
            <a:r>
              <a:rPr lang="en-GB" sz="1600" dirty="0"/>
              <a:t>Application: Provides Space Y with data-driven decision support for launch operations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GB" sz="2400" u="heavy" dirty="0">
                <a:uFill>
                  <a:solidFill>
                    <a:srgbClr val="404040"/>
                  </a:solidFill>
                </a:uFill>
                <a:latin typeface="Carlito"/>
                <a:cs typeface="Carlito"/>
              </a:rPr>
              <a:t>GitHub </a:t>
            </a:r>
            <a:r>
              <a:rPr lang="en-GB" sz="2400" u="heavy" spc="-10" dirty="0">
                <a:uFill>
                  <a:solidFill>
                    <a:srgbClr val="404040"/>
                  </a:solidFill>
                </a:uFill>
                <a:latin typeface="Carlito"/>
                <a:cs typeface="Carlito"/>
              </a:rPr>
              <a:t>repository</a:t>
            </a:r>
            <a:r>
              <a:rPr lang="en-GB" sz="2400" u="heavy" spc="-5" dirty="0">
                <a:uFill>
                  <a:solidFill>
                    <a:srgbClr val="404040"/>
                  </a:solidFill>
                </a:uFill>
                <a:latin typeface="Carlito"/>
                <a:cs typeface="Carlito"/>
              </a:rPr>
              <a:t>:</a:t>
            </a:r>
            <a:endParaRPr lang="en-GB" sz="2400" dirty="0">
              <a:latin typeface="Carlito"/>
              <a:cs typeface="Carlito"/>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/Akeeal/Applied-Data-Science-Capstone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8373989"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chemeClr val="tx1"/>
                </a:solidFill>
                <a:latin typeface="Abadi"/>
              </a:rPr>
              <a:t>Executive Summary</a:t>
            </a:r>
          </a:p>
          <a:p>
            <a:pPr>
              <a:lnSpc>
                <a:spcPct val="120000"/>
              </a:lnSpc>
              <a:spcBef>
                <a:spcPts val="1400"/>
              </a:spcBef>
            </a:pPr>
            <a:r>
              <a:rPr lang="en-US" sz="1600" dirty="0">
                <a:solidFill>
                  <a:schemeClr val="tx1"/>
                </a:solidFill>
                <a:latin typeface="Abadi"/>
              </a:rPr>
              <a:t>Data collection methodology:</a:t>
            </a:r>
          </a:p>
          <a:p>
            <a:pPr lvl="1">
              <a:lnSpc>
                <a:spcPct val="120000"/>
              </a:lnSpc>
              <a:spcBef>
                <a:spcPts val="1400"/>
              </a:spcBef>
            </a:pPr>
            <a:r>
              <a:rPr lang="en-GB" sz="1200" dirty="0">
                <a:solidFill>
                  <a:schemeClr val="tx1"/>
                </a:solidFill>
                <a:latin typeface="ui-sans-serif"/>
              </a:rPr>
              <a:t>A</a:t>
            </a:r>
            <a:r>
              <a:rPr lang="en-GB" sz="1200" b="0" i="0" dirty="0">
                <a:solidFill>
                  <a:schemeClr val="tx1"/>
                </a:solidFill>
                <a:effectLst/>
                <a:latin typeface="ui-sans-serif"/>
              </a:rPr>
              <a:t>ggregated data from two publicly available sources: the SpaceX API and Wikipedia page</a:t>
            </a:r>
            <a:endParaRPr lang="en-US" sz="1200" dirty="0">
              <a:solidFill>
                <a:schemeClr val="tx1"/>
              </a:solidFill>
              <a:latin typeface="Abadi"/>
            </a:endParaRPr>
          </a:p>
          <a:p>
            <a:pPr>
              <a:lnSpc>
                <a:spcPct val="120000"/>
              </a:lnSpc>
              <a:spcBef>
                <a:spcPts val="1400"/>
              </a:spcBef>
            </a:pPr>
            <a:r>
              <a:rPr lang="en-US" sz="1600" dirty="0">
                <a:solidFill>
                  <a:schemeClr val="tx1"/>
                </a:solidFill>
                <a:latin typeface="Abadi"/>
              </a:rPr>
              <a:t>Perform data wrangling</a:t>
            </a:r>
          </a:p>
          <a:p>
            <a:pPr lvl="1">
              <a:buFont typeface="Arial" panose="020B0604020202020204" pitchFamily="34" charset="0"/>
              <a:buChar char="•"/>
            </a:pPr>
            <a:r>
              <a:rPr lang="en-GB" sz="1200" dirty="0">
                <a:solidFill>
                  <a:schemeClr val="tx1"/>
                </a:solidFill>
                <a:latin typeface="ui-sans-serif"/>
              </a:rPr>
              <a:t>C</a:t>
            </a:r>
            <a:r>
              <a:rPr lang="en-GB" sz="1200" b="0" i="0" dirty="0">
                <a:solidFill>
                  <a:schemeClr val="tx1"/>
                </a:solidFill>
                <a:effectLst/>
                <a:latin typeface="ui-sans-serif"/>
              </a:rPr>
              <a:t>leaned and </a:t>
            </a:r>
            <a:r>
              <a:rPr lang="en-GB" sz="1200" b="0" i="0" dirty="0" err="1">
                <a:solidFill>
                  <a:schemeClr val="tx1"/>
                </a:solidFill>
                <a:effectLst/>
                <a:latin typeface="ui-sans-serif"/>
              </a:rPr>
              <a:t>preprocessed</a:t>
            </a:r>
            <a:r>
              <a:rPr lang="en-GB" sz="1200" b="0" i="0" dirty="0">
                <a:solidFill>
                  <a:schemeClr val="tx1"/>
                </a:solidFill>
                <a:effectLst/>
                <a:latin typeface="ui-sans-serif"/>
              </a:rPr>
              <a:t> the data to ensure accuracy and consistency</a:t>
            </a:r>
          </a:p>
          <a:p>
            <a:pPr lvl="1">
              <a:buFont typeface="Arial" panose="020B0604020202020204" pitchFamily="34" charset="0"/>
              <a:buChar char="•"/>
            </a:pPr>
            <a:r>
              <a:rPr lang="en-GB" sz="1200" dirty="0" err="1">
                <a:solidFill>
                  <a:schemeClr val="tx1"/>
                </a:solidFill>
                <a:latin typeface="ui-sans-serif"/>
              </a:rPr>
              <a:t>L</a:t>
            </a:r>
            <a:r>
              <a:rPr lang="en-GB" sz="1200" b="0" i="0" dirty="0" err="1">
                <a:solidFill>
                  <a:schemeClr val="tx1"/>
                </a:solidFill>
                <a:effectLst/>
                <a:latin typeface="ui-sans-serif"/>
              </a:rPr>
              <a:t>abeled</a:t>
            </a:r>
            <a:r>
              <a:rPr lang="en-GB" sz="1200" b="0" i="0" dirty="0">
                <a:solidFill>
                  <a:schemeClr val="tx1"/>
                </a:solidFill>
                <a:effectLst/>
                <a:latin typeface="ui-sans-serif"/>
              </a:rPr>
              <a:t> the data by categorizing landings as successful or unsuccessful</a:t>
            </a:r>
          </a:p>
          <a:p>
            <a:pPr lvl="1">
              <a:buFont typeface="Arial" panose="020B0604020202020204" pitchFamily="34" charset="0"/>
              <a:buChar char="•"/>
            </a:pPr>
            <a:r>
              <a:rPr lang="en-GB" sz="1200" dirty="0">
                <a:solidFill>
                  <a:schemeClr val="tx1"/>
                </a:solidFill>
                <a:latin typeface="ui-sans-serif"/>
              </a:rPr>
              <a:t>C</a:t>
            </a:r>
            <a:r>
              <a:rPr lang="en-GB" sz="1200" b="0" i="0" dirty="0">
                <a:solidFill>
                  <a:schemeClr val="tx1"/>
                </a:solidFill>
                <a:effectLst/>
                <a:latin typeface="ui-sans-serif"/>
              </a:rPr>
              <a:t>onducted exploratory data analysis using a combination of data visualization techniques and SQL queries to gain insights into the data</a:t>
            </a:r>
            <a:endParaRPr lang="en-US" sz="1200" dirty="0">
              <a:solidFill>
                <a:schemeClr val="tx1"/>
              </a:solidFill>
              <a:latin typeface="Abadi"/>
            </a:endParaRPr>
          </a:p>
          <a:p>
            <a:pPr>
              <a:lnSpc>
                <a:spcPct val="120000"/>
              </a:lnSpc>
              <a:spcBef>
                <a:spcPts val="1400"/>
              </a:spcBef>
            </a:pPr>
            <a:r>
              <a:rPr lang="en-US" sz="1600" dirty="0">
                <a:solidFill>
                  <a:schemeClr val="tx1"/>
                </a:solidFill>
                <a:latin typeface="Abadi"/>
              </a:rPr>
              <a:t>Perform exploratory data analysis (EDA) using visualization and SQL</a:t>
            </a:r>
          </a:p>
          <a:p>
            <a:pPr>
              <a:lnSpc>
                <a:spcPct val="120000"/>
              </a:lnSpc>
              <a:spcBef>
                <a:spcPts val="1400"/>
              </a:spcBef>
            </a:pPr>
            <a:r>
              <a:rPr lang="en-US" sz="1600" dirty="0">
                <a:solidFill>
                  <a:schemeClr val="tx1"/>
                </a:solidFill>
                <a:latin typeface="Abadi"/>
              </a:rPr>
              <a:t>Perform interactive visual analytics using Folium and </a:t>
            </a:r>
            <a:r>
              <a:rPr lang="en-US" sz="1600" dirty="0" err="1">
                <a:solidFill>
                  <a:schemeClr val="tx1"/>
                </a:solidFill>
                <a:latin typeface="Abadi"/>
              </a:rPr>
              <a:t>Plotly</a:t>
            </a:r>
            <a:r>
              <a:rPr lang="en-US" sz="1600" dirty="0">
                <a:solidFill>
                  <a:schemeClr val="tx1"/>
                </a:solidFill>
                <a:latin typeface="Abadi"/>
              </a:rPr>
              <a:t> Dash</a:t>
            </a:r>
          </a:p>
          <a:p>
            <a:pPr>
              <a:lnSpc>
                <a:spcPct val="120000"/>
              </a:lnSpc>
              <a:spcBef>
                <a:spcPts val="1400"/>
              </a:spcBef>
            </a:pPr>
            <a:r>
              <a:rPr lang="en-US" sz="1600" dirty="0">
                <a:solidFill>
                  <a:schemeClr val="tx1"/>
                </a:solidFill>
                <a:latin typeface="Abadi"/>
              </a:rPr>
              <a:t>Perform predictive analysis using classification models</a:t>
            </a:r>
          </a:p>
          <a:p>
            <a:pPr lvl="1">
              <a:buFont typeface="Arial" panose="020B0604020202020204" pitchFamily="34" charset="0"/>
              <a:buChar char="•"/>
            </a:pPr>
            <a:r>
              <a:rPr lang="en-GB" sz="1200" dirty="0">
                <a:solidFill>
                  <a:schemeClr val="tx1"/>
                </a:solidFill>
                <a:latin typeface="ui-sans-serif"/>
              </a:rPr>
              <a:t>C</a:t>
            </a:r>
            <a:r>
              <a:rPr lang="en-GB" sz="1200" b="0" i="0" dirty="0">
                <a:solidFill>
                  <a:schemeClr val="tx1"/>
                </a:solidFill>
                <a:effectLst/>
                <a:latin typeface="ui-sans-serif"/>
              </a:rPr>
              <a:t>reated interactive visualizations using Folium and </a:t>
            </a:r>
            <a:r>
              <a:rPr lang="en-GB" sz="1200" b="0" i="0" dirty="0" err="1">
                <a:solidFill>
                  <a:schemeClr val="tx1"/>
                </a:solidFill>
                <a:effectLst/>
                <a:latin typeface="ui-sans-serif"/>
              </a:rPr>
              <a:t>Plotly</a:t>
            </a:r>
            <a:r>
              <a:rPr lang="en-GB" sz="1200" b="0" i="0" dirty="0">
                <a:solidFill>
                  <a:schemeClr val="tx1"/>
                </a:solidFill>
                <a:effectLst/>
                <a:latin typeface="ui-sans-serif"/>
              </a:rPr>
              <a:t> Dash to further examine the data and identify patterns</a:t>
            </a:r>
          </a:p>
          <a:p>
            <a:pPr lvl="1">
              <a:buFont typeface="Arial" panose="020B0604020202020204" pitchFamily="34" charset="0"/>
              <a:buChar char="•"/>
            </a:pPr>
            <a:r>
              <a:rPr lang="en-GB" sz="1200" dirty="0">
                <a:solidFill>
                  <a:schemeClr val="tx1"/>
                </a:solidFill>
                <a:latin typeface="ui-sans-serif"/>
              </a:rPr>
              <a:t>E</a:t>
            </a:r>
            <a:r>
              <a:rPr lang="en-GB" sz="1200" b="0" i="0" dirty="0">
                <a:solidFill>
                  <a:schemeClr val="tx1"/>
                </a:solidFill>
                <a:effectLst/>
                <a:latin typeface="ui-sans-serif"/>
              </a:rPr>
              <a:t>mployed classification models to predict successful landings and optimized the models using </a:t>
            </a:r>
            <a:r>
              <a:rPr lang="en-GB" sz="1200" b="0" i="0" dirty="0" err="1">
                <a:solidFill>
                  <a:schemeClr val="tx1"/>
                </a:solidFill>
                <a:effectLst/>
                <a:latin typeface="ui-sans-serif"/>
              </a:rPr>
              <a:t>GridSearchCV</a:t>
            </a:r>
            <a:r>
              <a:rPr lang="en-GB" sz="1200" b="0" i="0" dirty="0">
                <a:solidFill>
                  <a:schemeClr val="tx1"/>
                </a:solidFill>
                <a:effectLst/>
                <a:latin typeface="ui-sans-serif"/>
              </a:rPr>
              <a:t> to achieve the best possible performance</a:t>
            </a:r>
          </a:p>
          <a:p>
            <a:pPr>
              <a:lnSpc>
                <a:spcPct val="120000"/>
              </a:lnSpc>
              <a:spcBef>
                <a:spcPts val="1400"/>
              </a:spcBef>
            </a:pPr>
            <a:endParaRPr lang="en-US" sz="1600" dirty="0">
              <a:solidFill>
                <a:schemeClr val="tx1"/>
              </a:solidFill>
              <a:latin typeface="Abadi"/>
            </a:endParaRPr>
          </a:p>
          <a:p>
            <a:pPr>
              <a:lnSpc>
                <a:spcPct val="100000"/>
              </a:lnSpc>
              <a:spcBef>
                <a:spcPts val="1400"/>
              </a:spcBef>
            </a:pPr>
            <a:endParaRPr lang="en-US" sz="1600" dirty="0">
              <a:solidFill>
                <a:schemeClr val="tx1"/>
              </a:solidFill>
              <a:latin typeface="Abadi"/>
            </a:endParaRPr>
          </a:p>
          <a:p>
            <a:pPr>
              <a:lnSpc>
                <a:spcPct val="100000"/>
              </a:lnSpc>
              <a:spcBef>
                <a:spcPts val="1400"/>
              </a:spcBef>
            </a:pPr>
            <a:endParaRPr lang="en-US" sz="1600" dirty="0">
              <a:solidFill>
                <a:schemeClr val="tx1"/>
              </a:solidFill>
              <a:latin typeface="Abadi"/>
            </a:endParaRPr>
          </a:p>
          <a:p>
            <a:pPr>
              <a:lnSpc>
                <a:spcPct val="100000"/>
              </a:lnSpc>
              <a:spcBef>
                <a:spcPts val="1400"/>
              </a:spcBef>
            </a:pPr>
            <a:endParaRPr lang="en-US" sz="1600" dirty="0">
              <a:solidFill>
                <a:schemeClr val="tx1"/>
              </a:solidFill>
              <a:latin typeface="Abadi"/>
            </a:endParaRPr>
          </a:p>
          <a:p>
            <a:pPr>
              <a:lnSpc>
                <a:spcPct val="100000"/>
              </a:lnSpc>
              <a:spcBef>
                <a:spcPts val="1400"/>
              </a:spcBef>
            </a:pPr>
            <a:endParaRPr lang="en-US" sz="16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3500"/>
            <a:ext cx="10311320" cy="5353050"/>
          </a:xfrm>
          <a:prstGeom prst="rect">
            <a:avLst/>
          </a:prstGeom>
        </p:spPr>
        <p:txBody>
          <a:bodyPr/>
          <a:lstStyle/>
          <a:p>
            <a:pPr marL="0" indent="0" algn="l">
              <a:buNone/>
            </a:pPr>
            <a:r>
              <a:rPr lang="en-GB" sz="1600" b="0" i="0" dirty="0">
                <a:effectLst/>
                <a:latin typeface="ui-sans-serif"/>
              </a:rPr>
              <a:t>Our data collection process involved a hybrid approach, combining API requests from Astra Aerospace's public API and targeted web scraping from a relevant table on their Wikipedia page.</a:t>
            </a:r>
          </a:p>
          <a:p>
            <a:pPr algn="l"/>
            <a:r>
              <a:rPr lang="en-GB" sz="1600" b="0" i="0" dirty="0">
                <a:effectLst/>
                <a:latin typeface="ui-sans-serif"/>
              </a:rPr>
              <a:t>Please refer to the subsequent slides for detailed flowcharts illustrating the API-based data collection process and the web scraping methodology.</a:t>
            </a:r>
          </a:p>
          <a:p>
            <a:pPr algn="l"/>
            <a:r>
              <a:rPr lang="en-GB" sz="1600" b="0" i="0" dirty="0">
                <a:effectLst/>
                <a:latin typeface="ui-sans-serif"/>
              </a:rPr>
              <a:t>The Astra Aerospace API provided the following data points:</a:t>
            </a:r>
          </a:p>
          <a:p>
            <a:pPr algn="l">
              <a:buFont typeface="Arial" panose="020B0604020202020204" pitchFamily="34" charset="0"/>
              <a:buChar char="•"/>
            </a:pPr>
            <a:r>
              <a:rPr lang="en-GB" sz="1600" b="0" i="0" dirty="0">
                <a:effectLst/>
                <a:latin typeface="ui-sans-serif"/>
              </a:rPr>
              <a:t>Flight identification information (Flight Number, Serial)</a:t>
            </a:r>
          </a:p>
          <a:p>
            <a:pPr algn="l">
              <a:buFont typeface="Arial" panose="020B0604020202020204" pitchFamily="34" charset="0"/>
              <a:buChar char="•"/>
            </a:pPr>
            <a:r>
              <a:rPr lang="en-GB" sz="1600" b="0" i="0" dirty="0">
                <a:effectLst/>
                <a:latin typeface="ui-sans-serif"/>
              </a:rPr>
              <a:t>Mission details (Date, Payload Mass, Orbit, Launch Site)</a:t>
            </a:r>
          </a:p>
          <a:p>
            <a:pPr algn="l">
              <a:buFont typeface="Arial" panose="020B0604020202020204" pitchFamily="34" charset="0"/>
              <a:buChar char="•"/>
            </a:pPr>
            <a:r>
              <a:rPr lang="en-GB" sz="1600" b="0" i="0" dirty="0">
                <a:effectLst/>
                <a:latin typeface="ui-sans-serif"/>
              </a:rPr>
              <a:t>Booster specifications (Booster Version, Block, Reused Count)</a:t>
            </a:r>
          </a:p>
          <a:p>
            <a:pPr algn="l">
              <a:buFont typeface="Arial" panose="020B0604020202020204" pitchFamily="34" charset="0"/>
              <a:buChar char="•"/>
            </a:pPr>
            <a:r>
              <a:rPr lang="en-GB" sz="1600" b="0" i="0" dirty="0">
                <a:effectLst/>
                <a:latin typeface="ui-sans-serif"/>
              </a:rPr>
              <a:t>Landing and recovery data (Landing Pad, Grid Fins, Legs, Reused)</a:t>
            </a:r>
          </a:p>
          <a:p>
            <a:pPr algn="l">
              <a:buFont typeface="Arial" panose="020B0604020202020204" pitchFamily="34" charset="0"/>
              <a:buChar char="•"/>
            </a:pPr>
            <a:r>
              <a:rPr lang="en-GB" sz="1600" b="0" i="0" dirty="0">
                <a:effectLst/>
                <a:latin typeface="ui-sans-serif"/>
              </a:rPr>
              <a:t>Geographic coordinates (Longitude, Latitude)</a:t>
            </a:r>
          </a:p>
          <a:p>
            <a:pPr algn="l">
              <a:buFont typeface="Arial" panose="020B0604020202020204" pitchFamily="34" charset="0"/>
              <a:buChar char="•"/>
            </a:pPr>
            <a:r>
              <a:rPr lang="en-GB" sz="1600" b="0" i="0" dirty="0">
                <a:effectLst/>
                <a:latin typeface="ui-sans-serif"/>
              </a:rPr>
              <a:t>Additional information (Outcome, Flights)</a:t>
            </a:r>
          </a:p>
          <a:p>
            <a:pPr algn="l"/>
            <a:r>
              <a:rPr lang="en-GB" sz="1600" b="0" i="0" dirty="0">
                <a:effectLst/>
                <a:latin typeface="ui-sans-serif"/>
              </a:rPr>
              <a:t>The Wikipedia web scraping effort yielded the following data points:</a:t>
            </a:r>
          </a:p>
          <a:p>
            <a:pPr algn="l">
              <a:buFont typeface="Arial" panose="020B0604020202020204" pitchFamily="34" charset="0"/>
              <a:buChar char="•"/>
            </a:pPr>
            <a:r>
              <a:rPr lang="en-GB" sz="1600" b="0" i="0" dirty="0">
                <a:effectLst/>
                <a:latin typeface="ui-sans-serif"/>
              </a:rPr>
              <a:t>Launch details (Flight No., Launch site, Date, Time)</a:t>
            </a:r>
          </a:p>
          <a:p>
            <a:pPr algn="l">
              <a:buFont typeface="Arial" panose="020B0604020202020204" pitchFamily="34" charset="0"/>
              <a:buChar char="•"/>
            </a:pPr>
            <a:r>
              <a:rPr lang="en-GB" sz="1600" b="0" i="0" dirty="0">
                <a:effectLst/>
                <a:latin typeface="ui-sans-serif"/>
              </a:rPr>
              <a:t>Payload information (Payload, Payload Mass, Customer)</a:t>
            </a:r>
          </a:p>
          <a:p>
            <a:pPr algn="l">
              <a:buFont typeface="Arial" panose="020B0604020202020204" pitchFamily="34" charset="0"/>
              <a:buChar char="•"/>
            </a:pPr>
            <a:r>
              <a:rPr lang="en-GB" sz="1600" b="0" i="0" dirty="0">
                <a:effectLst/>
                <a:latin typeface="ui-sans-serif"/>
              </a:rPr>
              <a:t>Launch outcome (Launch outcome)</a:t>
            </a:r>
          </a:p>
          <a:p>
            <a:pPr algn="l">
              <a:buFont typeface="Arial" panose="020B0604020202020204" pitchFamily="34" charset="0"/>
              <a:buChar char="•"/>
            </a:pPr>
            <a:r>
              <a:rPr lang="en-GB" sz="1600" b="0" i="0" dirty="0">
                <a:effectLst/>
                <a:latin typeface="ui-sans-serif"/>
              </a:rPr>
              <a:t>Booster details (Version Booster, Booster landing)</a:t>
            </a:r>
            <a:br>
              <a:rPr lang="en-GB" sz="1600" dirty="0"/>
            </a:b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4127780" cy="3910293"/>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400" dirty="0">
              <a:solidFill>
                <a:schemeClr val="accent3">
                  <a:lumMod val="25000"/>
                </a:schemeClr>
              </a:solidFill>
              <a:latin typeface="Abadi"/>
            </a:endParaRPr>
          </a:p>
          <a:p>
            <a:pPr marL="0" indent="0">
              <a:buNone/>
            </a:pPr>
            <a:r>
              <a:rPr lang="en-US" sz="2400" u="sng" dirty="0" err="1"/>
              <a:t>Github</a:t>
            </a:r>
            <a:r>
              <a:rPr lang="en-US" sz="2400" u="sng" dirty="0"/>
              <a:t> URL:</a:t>
            </a:r>
          </a:p>
          <a:p>
            <a:pPr marL="0" indent="0">
              <a:buNone/>
            </a:pPr>
            <a:r>
              <a:rPr lang="en-US" sz="2400" dirty="0"/>
              <a:t>https://</a:t>
            </a:r>
            <a:r>
              <a:rPr lang="en-US" sz="2400" dirty="0" err="1"/>
              <a:t>github.com</a:t>
            </a:r>
            <a:r>
              <a:rPr lang="en-US" sz="2400" dirty="0"/>
              <a:t>/Akeeal/Applied-Data-Science-Capstone/blob/main/jupyter-labs-spacex-data-collection-api-v2.ipynb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47B7FED2-3573-12EF-E646-D3B4EC349D36}"/>
              </a:ext>
            </a:extLst>
          </p:cNvPr>
          <p:cNvPicPr>
            <a:picLocks noChangeAspect="1"/>
          </p:cNvPicPr>
          <p:nvPr/>
        </p:nvPicPr>
        <p:blipFill>
          <a:blip r:embed="rId3"/>
          <a:stretch>
            <a:fillRect/>
          </a:stretch>
        </p:blipFill>
        <p:spPr>
          <a:xfrm>
            <a:off x="5061044" y="1954474"/>
            <a:ext cx="6654045" cy="347405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64006"/>
            <a:ext cx="3932238" cy="3811587"/>
          </a:xfrm>
          <a:prstGeom prst="rect">
            <a:avLst/>
          </a:prstGeom>
        </p:spPr>
        <p:txBody>
          <a:bodyPr lIns="91440" tIns="45720" rIns="91440" bIns="45720" anchor="t">
            <a:noAutofit/>
          </a:bodyPr>
          <a:lstStyle/>
          <a:p>
            <a:pPr marL="0" indent="0">
              <a:buNone/>
            </a:pPr>
            <a:r>
              <a:rPr lang="en-US" u="sng" dirty="0" err="1"/>
              <a:t>Github</a:t>
            </a:r>
            <a:r>
              <a:rPr lang="en-US" u="sng" dirty="0"/>
              <a:t> URL:</a:t>
            </a:r>
          </a:p>
          <a:p>
            <a:pPr marL="0" indent="0">
              <a:buNone/>
            </a:pPr>
            <a:r>
              <a:rPr lang="en-US" u="sng" dirty="0"/>
              <a:t>https://</a:t>
            </a:r>
            <a:r>
              <a:rPr lang="en-US" u="sng" dirty="0" err="1"/>
              <a:t>github.com</a:t>
            </a:r>
            <a:r>
              <a:rPr lang="en-US" u="sng" dirty="0"/>
              <a:t>/Akeeal/Applied-Data-Science-Capstone/blob/main/</a:t>
            </a:r>
            <a:r>
              <a:rPr lang="en-US" u="sng" dirty="0" err="1"/>
              <a:t>jupyter</a:t>
            </a:r>
            <a:r>
              <a:rPr lang="en-US" u="sng" dirty="0"/>
              <a:t>-labs-</a:t>
            </a:r>
            <a:r>
              <a:rPr lang="en-US" u="sng" dirty="0" err="1"/>
              <a:t>webscraping.ipynb</a:t>
            </a:r>
            <a:endParaRPr lang="en-US" u="sng"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BCD4C879-4E8D-9EC4-5058-C231AD840E04}"/>
              </a:ext>
            </a:extLst>
          </p:cNvPr>
          <p:cNvPicPr>
            <a:picLocks noChangeAspect="1"/>
          </p:cNvPicPr>
          <p:nvPr/>
        </p:nvPicPr>
        <p:blipFill>
          <a:blip r:embed="rId3"/>
          <a:stretch>
            <a:fillRect/>
          </a:stretch>
        </p:blipFill>
        <p:spPr>
          <a:xfrm>
            <a:off x="6407065" y="1566566"/>
            <a:ext cx="4615414" cy="430660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3571</TotalTime>
  <Words>3389</Words>
  <Application>Microsoft Macintosh PowerPoint</Application>
  <PresentationFormat>Widescreen</PresentationFormat>
  <Paragraphs>278</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__styreneB_5d855b</vt:lpstr>
      <vt:lpstr>Abadi</vt:lpstr>
      <vt:lpstr>Arial</vt:lpstr>
      <vt:lpstr>Calibri</vt:lpstr>
      <vt:lpstr>Carlito</vt:lpstr>
      <vt:lpstr>IBM Plex Mono SemiBold</vt:lpstr>
      <vt:lpstr>ui-sans-serif</vt:lpstr>
      <vt:lpstr>var(--font-claude-message)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Akeeal Mohammed</cp:lastModifiedBy>
  <cp:revision>210</cp:revision>
  <dcterms:created xsi:type="dcterms:W3CDTF">2021-04-29T18:58:34Z</dcterms:created>
  <dcterms:modified xsi:type="dcterms:W3CDTF">2024-10-22T22:20:42Z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